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311" r:id="rId3"/>
    <p:sldId id="298" r:id="rId4"/>
    <p:sldId id="297" r:id="rId5"/>
    <p:sldId id="299" r:id="rId6"/>
    <p:sldId id="300" r:id="rId7"/>
    <p:sldId id="301" r:id="rId8"/>
    <p:sldId id="302" r:id="rId9"/>
    <p:sldId id="303" r:id="rId10"/>
    <p:sldId id="304" r:id="rId11"/>
    <p:sldId id="273" r:id="rId12"/>
    <p:sldId id="284" r:id="rId13"/>
    <p:sldId id="288" r:id="rId14"/>
    <p:sldId id="274" r:id="rId15"/>
    <p:sldId id="276" r:id="rId16"/>
    <p:sldId id="289" r:id="rId17"/>
    <p:sldId id="291" r:id="rId18"/>
    <p:sldId id="293" r:id="rId19"/>
    <p:sldId id="306" r:id="rId20"/>
    <p:sldId id="305" r:id="rId21"/>
    <p:sldId id="313" r:id="rId22"/>
    <p:sldId id="312" r:id="rId23"/>
    <p:sldId id="292" r:id="rId24"/>
    <p:sldId id="295" r:id="rId25"/>
    <p:sldId id="314" r:id="rId26"/>
    <p:sldId id="320" r:id="rId27"/>
    <p:sldId id="285" r:id="rId28"/>
    <p:sldId id="280" r:id="rId29"/>
    <p:sldId id="281" r:id="rId30"/>
    <p:sldId id="290" r:id="rId31"/>
    <p:sldId id="283" r:id="rId32"/>
    <p:sldId id="267" r:id="rId33"/>
    <p:sldId id="286" r:id="rId34"/>
    <p:sldId id="282" r:id="rId35"/>
    <p:sldId id="296" r:id="rId36"/>
    <p:sldId id="315" r:id="rId37"/>
    <p:sldId id="310" r:id="rId38"/>
    <p:sldId id="319" r:id="rId39"/>
    <p:sldId id="321" r:id="rId40"/>
    <p:sldId id="317" r:id="rId41"/>
    <p:sldId id="309" r:id="rId42"/>
    <p:sldId id="294" r:id="rId43"/>
    <p:sldId id="287" r:id="rId44"/>
    <p:sldId id="322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60E264B6-E42E-4D07-9F9C-1E5E2D0670CD}">
          <p14:sldIdLst>
            <p14:sldId id="256"/>
            <p14:sldId id="311"/>
          </p14:sldIdLst>
        </p14:section>
        <p14:section name="Entropy and Mutual Information" id="{13B2B017-5DCF-4A27-9E7D-C5A177D6488A}">
          <p14:sldIdLst>
            <p14:sldId id="298"/>
            <p14:sldId id="297"/>
            <p14:sldId id="299"/>
            <p14:sldId id="300"/>
          </p14:sldIdLst>
        </p14:section>
        <p14:section name="Related Works" id="{F70E3EB3-BAD5-47F0-B859-64BFFA0099FD}">
          <p14:sldIdLst>
            <p14:sldId id="301"/>
            <p14:sldId id="302"/>
            <p14:sldId id="303"/>
            <p14:sldId id="304"/>
          </p14:sldIdLst>
        </p14:section>
        <p14:section name="Gaussian" id="{0A6EFBB9-8802-4D6B-B27B-A358944CE0A9}">
          <p14:sldIdLst>
            <p14:sldId id="273"/>
            <p14:sldId id="284"/>
            <p14:sldId id="288"/>
            <p14:sldId id="274"/>
            <p14:sldId id="276"/>
            <p14:sldId id="289"/>
            <p14:sldId id="291"/>
            <p14:sldId id="293"/>
          </p14:sldIdLst>
        </p14:section>
        <p14:section name="Results" id="{FFD5981A-AD69-459B-B9EA-811E0D372BFB}">
          <p14:sldIdLst>
            <p14:sldId id="306"/>
            <p14:sldId id="305"/>
          </p14:sldIdLst>
        </p14:section>
        <p14:section name="Neural Data" id="{B982CD46-08C3-4DA0-9FDA-28678A0C9175}">
          <p14:sldIdLst>
            <p14:sldId id="313"/>
            <p14:sldId id="312"/>
            <p14:sldId id="292"/>
            <p14:sldId id="295"/>
            <p14:sldId id="314"/>
            <p14:sldId id="320"/>
            <p14:sldId id="285"/>
            <p14:sldId id="280"/>
            <p14:sldId id="281"/>
            <p14:sldId id="290"/>
            <p14:sldId id="283"/>
            <p14:sldId id="267"/>
            <p14:sldId id="286"/>
            <p14:sldId id="282"/>
            <p14:sldId id="296"/>
            <p14:sldId id="315"/>
            <p14:sldId id="310"/>
            <p14:sldId id="319"/>
            <p14:sldId id="321"/>
            <p14:sldId id="317"/>
            <p14:sldId id="309"/>
            <p14:sldId id="294"/>
            <p14:sldId id="287"/>
            <p14:sldId id="32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95" autoAdjust="0"/>
    <p:restoredTop sz="95048" autoAdjust="0"/>
  </p:normalViewPr>
  <p:slideViewPr>
    <p:cSldViewPr snapToGrid="0">
      <p:cViewPr varScale="1">
        <p:scale>
          <a:sx n="79" d="100"/>
          <a:sy n="79" d="100"/>
        </p:scale>
        <p:origin x="72" y="536"/>
      </p:cViewPr>
      <p:guideLst/>
    </p:cSldViewPr>
  </p:slideViewPr>
  <p:notesTextViewPr>
    <p:cViewPr>
      <p:scale>
        <a:sx n="153" d="100"/>
        <a:sy n="153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0C9750-F892-4DFE-91D8-54F3DE9823F6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47B4F3-1C69-4AEF-A425-6265A96A4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542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47B4F3-1C69-4AEF-A425-6265A96A4B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312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讲一下参数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47B4F3-1C69-4AEF-A425-6265A96A4B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416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47B4F3-1C69-4AEF-A425-6265A96A4BE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300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47B4F3-1C69-4AEF-A425-6265A96A4BE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924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47B4F3-1C69-4AEF-A425-6265A96A4BE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910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47B4F3-1C69-4AEF-A425-6265A96A4BE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83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EDF22-3B60-4A41-B1ED-042CF189B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7C328D-EE39-4DE3-8C49-6F61B69B29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EE8A3-C7D0-49C1-B39C-AF3E479E6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162B6-BA86-45FA-A949-0E3FF5AE732F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70D92-1476-4E96-8B42-E7BD2272F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FD48A-1091-4AAE-89B9-35857E661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F2801-7DB4-44A9-87F6-D915C79A2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081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CB667-E159-4DF6-A4B6-E509A4646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9DB9B8-7F81-475E-8348-34D876FC0F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37739-F0D4-4F64-BF3E-2EB3DEF29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162B6-BA86-45FA-A949-0E3FF5AE732F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3D4F9A-46C3-4C34-9C43-771CA28C4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172D2-B3EE-4567-9325-07F9CE66E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F2801-7DB4-44A9-87F6-D915C79A2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611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B1D89F-6D1F-4E0F-9D43-A70200A63E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FB02A6-CE60-4AFF-965B-5E53F0F64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14308-B479-4B58-8232-F89FF39B8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162B6-BA86-45FA-A949-0E3FF5AE732F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069DE-6549-4E8B-9734-52EA3D024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AB877-C186-43D9-9E19-E830949B4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F2801-7DB4-44A9-87F6-D915C79A2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81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AF2BE-2148-44D1-A805-A9362139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E19AF-6DF3-499D-B38D-19AC720AA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81C36-A081-41B9-9534-557601DA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162B6-BA86-45FA-A949-0E3FF5AE732F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79DDB-D0F0-466A-89ED-B0A51C381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61117-9551-4A07-A1F2-CBE1B9D98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F2801-7DB4-44A9-87F6-D915C79A2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523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EBFBF-6B3C-44CA-BF07-73B66B773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B393D-D5BE-42DD-8A0F-268C94FDA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99449-6F27-4040-B088-C58897B88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162B6-BA86-45FA-A949-0E3FF5AE732F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D494E-8E9F-4A34-AD80-C18FD3A6F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F6EBB-6736-4C92-A221-82DC1149D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F2801-7DB4-44A9-87F6-D915C79A2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34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9021C-2053-48AB-803F-3593F8D33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4B072-FEB9-43F8-A020-BAD08091FE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2B3B9-50A5-437D-B29A-2F9DD59BE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22DF4B-CFF0-4719-A32A-038800812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162B6-BA86-45FA-A949-0E3FF5AE732F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7FE1E7-5622-448F-8885-BD019CBF0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2319F-CE8F-44C8-B63B-803B04244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F2801-7DB4-44A9-87F6-D915C79A2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241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793CA-6ED3-425E-8C36-B15501DD0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33A3C-8769-464F-88C8-EE33FE2ADD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ACE9D1-3C39-4898-AFB8-ABEE5AEA4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86E2B0-DB60-46FF-A71D-2849EB1CF3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501279-5A60-4FF6-B5A3-0B525791C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8E1B03-723B-44B7-98F2-83A9B172D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162B6-BA86-45FA-A949-0E3FF5AE732F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1659E3-0CD0-46C2-B637-3DD6726CA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B24470-8729-4D56-9E67-7F1F1BE07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F2801-7DB4-44A9-87F6-D915C79A2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902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09D17-92A0-436D-AE6D-1046B2EE8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2CDF5C-8300-4F3C-9D20-01E02D5E5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162B6-BA86-45FA-A949-0E3FF5AE732F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0C4F83-5561-4B8A-878B-DF86FD647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A072D8-F456-4C5B-B56F-45E571392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F2801-7DB4-44A9-87F6-D915C79A2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46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02F1EF-ED26-412D-9C43-053C94DBA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162B6-BA86-45FA-A949-0E3FF5AE732F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BEBE0D-A594-4EA6-A9FB-2D860EAEE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4643B-10DC-46F6-863A-18A930E5D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F2801-7DB4-44A9-87F6-D915C79A2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986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24781-9CB4-4EBA-905F-D9EEF2C0B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7D2F9-1AD1-4AE3-AE7B-601225E86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3F04BA-3A40-4BF9-A3E9-938B0B3A0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B4B03-E698-430D-A414-9ED90345C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162B6-BA86-45FA-A949-0E3FF5AE732F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5A7547-07E9-42F2-BC2B-25F0B5A83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2A4B39-3F7B-41C6-9C39-E386A4500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F2801-7DB4-44A9-87F6-D915C79A2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456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1BDF4-04DA-4021-B549-AFD60C235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1B77C2-551E-4B92-A447-0C55A721D6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60ABDB-3464-48A7-A256-9DED6CF9A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3BD640-5869-4D67-AD9D-72F73CB3D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162B6-BA86-45FA-A949-0E3FF5AE732F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1254A-ADE9-43E0-8A71-B05585C93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65C459-2711-425A-B868-5E45A2414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F2801-7DB4-44A9-87F6-D915C79A2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0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00076B-DA1E-4BB7-AB32-C3F4086B3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4F10BD-AED4-4561-8DF5-8746A9BCB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92510-396A-40B3-B124-30716A02A3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162B6-BA86-45FA-A949-0E3FF5AE732F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9407B-A075-410F-8288-A15D18FE89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70D59-3C0A-41D3-9FA1-C25C76FF9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F2801-7DB4-44A9-87F6-D915C79A2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665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380.png"/><Relationship Id="rId21" Type="http://schemas.openxmlformats.org/officeDocument/2006/relationships/image" Target="../media/image5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5" Type="http://schemas.openxmlformats.org/officeDocument/2006/relationships/image" Target="../media/image60.png"/><Relationship Id="rId2" Type="http://schemas.openxmlformats.org/officeDocument/2006/relationships/image" Target="../media/image370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24" Type="http://schemas.openxmlformats.org/officeDocument/2006/relationships/image" Target="../media/image59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23" Type="http://schemas.openxmlformats.org/officeDocument/2006/relationships/image" Target="../media/image58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image" Target="../media/image390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231.png"/><Relationship Id="rId2" Type="http://schemas.openxmlformats.org/officeDocument/2006/relationships/image" Target="../media/image61.pn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550.png"/><Relationship Id="rId4" Type="http://schemas.openxmlformats.org/officeDocument/2006/relationships/image" Target="../media/image770.png"/><Relationship Id="rId9" Type="http://schemas.openxmlformats.org/officeDocument/2006/relationships/image" Target="../media/image59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Relationship Id="rId9" Type="http://schemas.openxmlformats.org/officeDocument/2006/relationships/image" Target="../media/image68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91.png"/><Relationship Id="rId4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3" Type="http://schemas.openxmlformats.org/officeDocument/2006/relationships/image" Target="../media/image94.png"/><Relationship Id="rId7" Type="http://schemas.openxmlformats.org/officeDocument/2006/relationships/image" Target="../media/image241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11" Type="http://schemas.openxmlformats.org/officeDocument/2006/relationships/image" Target="../media/image101.png"/><Relationship Id="rId5" Type="http://schemas.openxmlformats.org/officeDocument/2006/relationships/image" Target="../media/image96.png"/><Relationship Id="rId10" Type="http://schemas.openxmlformats.org/officeDocument/2006/relationships/image" Target="../media/image100.png"/><Relationship Id="rId4" Type="http://schemas.openxmlformats.org/officeDocument/2006/relationships/image" Target="../media/image95.png"/><Relationship Id="rId9" Type="http://schemas.openxmlformats.org/officeDocument/2006/relationships/image" Target="../media/image9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8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240.png"/><Relationship Id="rId3" Type="http://schemas.openxmlformats.org/officeDocument/2006/relationships/image" Target="../media/image140.png"/><Relationship Id="rId7" Type="http://schemas.openxmlformats.org/officeDocument/2006/relationships/image" Target="../media/image180.png"/><Relationship Id="rId12" Type="http://schemas.openxmlformats.org/officeDocument/2006/relationships/image" Target="../media/image23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11" Type="http://schemas.openxmlformats.org/officeDocument/2006/relationships/image" Target="../media/image220.png"/><Relationship Id="rId5" Type="http://schemas.openxmlformats.org/officeDocument/2006/relationships/image" Target="../media/image160.png"/><Relationship Id="rId15" Type="http://schemas.openxmlformats.org/officeDocument/2006/relationships/image" Target="../media/image260.png"/><Relationship Id="rId10" Type="http://schemas.openxmlformats.org/officeDocument/2006/relationships/image" Target="../media/image210.png"/><Relationship Id="rId4" Type="http://schemas.openxmlformats.org/officeDocument/2006/relationships/image" Target="../media/image150.png"/><Relationship Id="rId9" Type="http://schemas.openxmlformats.org/officeDocument/2006/relationships/image" Target="../media/image200.png"/><Relationship Id="rId14" Type="http://schemas.openxmlformats.org/officeDocument/2006/relationships/image" Target="../media/image25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slide" Target="slide43.xml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1.png"/><Relationship Id="rId4" Type="http://schemas.openxmlformats.org/officeDocument/2006/relationships/image" Target="../media/image1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7.png"/><Relationship Id="rId7" Type="http://schemas.openxmlformats.org/officeDocument/2006/relationships/image" Target="../media/image142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1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slide" Target="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2B1EF-9279-4ABE-8F80-CE512E5A37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Application of TDMI on Analyzing Neural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BB5DF4-D651-4594-8ACF-8BDFA5049A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>
            <a:normAutofit/>
          </a:bodyPr>
          <a:lstStyle/>
          <a:p>
            <a:r>
              <a:rPr lang="en-US" dirty="0"/>
              <a:t>Kai Chen	</a:t>
            </a:r>
            <a:r>
              <a:rPr lang="en-US" altLang="zh-CN" dirty="0"/>
              <a:t>Mar</a:t>
            </a:r>
            <a:r>
              <a:rPr lang="en-US" dirty="0"/>
              <a:t>. 201</a:t>
            </a:r>
            <a:r>
              <a:rPr lang="en-US" altLang="zh-CN" dirty="0"/>
              <a:t>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994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41E0B-4FF6-4F4E-ADBD-CB17BB183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TDMI infers connectivity patterns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A0FCCE-1D80-447A-A6E0-1FEE27C85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005" y="1470650"/>
            <a:ext cx="4866314" cy="47995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08FE57-21F8-421C-9AC4-40EE0E83D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738" y="2176458"/>
            <a:ext cx="4182534" cy="2678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FDB8BE-AB3D-42BC-8FFA-592C6A22CFC4}"/>
              </a:ext>
            </a:extLst>
          </p:cNvPr>
          <p:cNvSpPr/>
          <p:nvPr/>
        </p:nvSpPr>
        <p:spPr>
          <a:xfrm>
            <a:off x="432005" y="547236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Endo, W., Santos, F. P., Simpson, D.,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Maciel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C. D., &amp; Newland, P. L. (2015). </a:t>
            </a:r>
          </a:p>
          <a:p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Delayed mutual information infers patterns of synaptic connectivity in a proprioceptive neural network. 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16778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C6BBB-AA79-439D-A0B5-92BA94B4B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434"/>
            <a:ext cx="10515600" cy="1062551"/>
          </a:xfrm>
        </p:spPr>
        <p:txBody>
          <a:bodyPr>
            <a:normAutofit fontScale="90000"/>
          </a:bodyPr>
          <a:lstStyle/>
          <a:p>
            <a:r>
              <a:rPr lang="en-US" dirty="0"/>
              <a:t>Mutual information of Gaussian random variables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28406C-0E02-4829-B97F-49EE649C9D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8955" y="2174817"/>
            <a:ext cx="5174320" cy="388073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34E6E4-9C3D-40D8-AA05-B274501CD41C}"/>
                  </a:ext>
                </a:extLst>
              </p:cNvPr>
              <p:cNvSpPr txBox="1"/>
              <p:nvPr/>
            </p:nvSpPr>
            <p:spPr>
              <a:xfrm>
                <a:off x="1568204" y="2605469"/>
                <a:ext cx="3004697" cy="5186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⁡(1−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34E6E4-9C3D-40D8-AA05-B274501CD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204" y="2605469"/>
                <a:ext cx="3004697" cy="5186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D85F88C-10BA-4CE0-B798-F2E3F4FC74B4}"/>
                  </a:ext>
                </a:extLst>
              </p:cNvPr>
              <p:cNvSpPr txBox="1"/>
              <p:nvPr/>
            </p:nvSpPr>
            <p:spPr>
              <a:xfrm>
                <a:off x="838200" y="3371148"/>
                <a:ext cx="4729572" cy="590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𝐶𝑜𝑣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𝑋𝑌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D85F88C-10BA-4CE0-B798-F2E3F4FC7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71148"/>
                <a:ext cx="4729572" cy="5904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61A25C-FAF9-4B3C-B3EF-81B852CE56A9}"/>
                  </a:ext>
                </a:extLst>
              </p:cNvPr>
              <p:cNvSpPr txBox="1"/>
              <p:nvPr/>
            </p:nvSpPr>
            <p:spPr>
              <a:xfrm>
                <a:off x="838200" y="4208641"/>
                <a:ext cx="5751767" cy="1942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are smaller than 1, 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≫1</m:t>
                    </m:r>
                  </m:oMath>
                </a14:m>
                <a:r>
                  <a:rPr lang="en-US" dirty="0"/>
                  <a:t> 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=⁡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(1−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𝛼𝛽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61A25C-FAF9-4B3C-B3EF-81B852CE5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208641"/>
                <a:ext cx="5751767" cy="1942968"/>
              </a:xfrm>
              <a:prstGeom prst="rect">
                <a:avLst/>
              </a:prstGeom>
              <a:blipFill>
                <a:blip r:embed="rId5"/>
                <a:stretch>
                  <a:fillRect t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346204-D215-406F-B856-0C65CE6AC132}"/>
                  </a:ext>
                </a:extLst>
              </p:cNvPr>
              <p:cNvSpPr txBox="1"/>
              <p:nvPr/>
            </p:nvSpPr>
            <p:spPr>
              <a:xfrm>
                <a:off x="6754261" y="1738344"/>
                <a:ext cx="41837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01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  #bin=50  T= 300000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346204-D215-406F-B856-0C65CE6AC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261" y="1738344"/>
                <a:ext cx="4183709" cy="369332"/>
              </a:xfrm>
              <a:prstGeom prst="rect">
                <a:avLst/>
              </a:prstGeom>
              <a:blipFill>
                <a:blip r:embed="rId6"/>
                <a:stretch>
                  <a:fillRect t="-8197" r="-14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06156B5-C56E-4FA3-A809-F1A68A1A1E9D}"/>
                  </a:ext>
                </a:extLst>
              </p:cNvPr>
              <p:cNvSpPr/>
              <p:nvPr/>
            </p:nvSpPr>
            <p:spPr>
              <a:xfrm>
                <a:off x="1168811" y="1347061"/>
                <a:ext cx="4398961" cy="1053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06156B5-C56E-4FA3-A809-F1A68A1A1E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811" y="1347061"/>
                <a:ext cx="4398961" cy="10534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2517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021C6C-2E2A-4E81-BCC1-63A7F4CDCC6A}"/>
                  </a:ext>
                </a:extLst>
              </p:cNvPr>
              <p:cNvSpPr txBox="1"/>
              <p:nvPr/>
            </p:nvSpPr>
            <p:spPr>
              <a:xfrm>
                <a:off x="3047652" y="1721005"/>
                <a:ext cx="6105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021C6C-2E2A-4E81-BCC1-63A7F4CD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652" y="1721005"/>
                <a:ext cx="610546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8BE609-B6A2-40EF-A533-AC9C6BC8B419}"/>
                  </a:ext>
                </a:extLst>
              </p:cNvPr>
              <p:cNvSpPr txBox="1"/>
              <p:nvPr/>
            </p:nvSpPr>
            <p:spPr>
              <a:xfrm>
                <a:off x="5028066" y="1721005"/>
                <a:ext cx="9227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8BE609-B6A2-40EF-A533-AC9C6BC8B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066" y="1721005"/>
                <a:ext cx="922794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EEC9DC-7089-4F9D-A56A-4900EB0ECB72}"/>
                  </a:ext>
                </a:extLst>
              </p:cNvPr>
              <p:cNvSpPr txBox="1"/>
              <p:nvPr/>
            </p:nvSpPr>
            <p:spPr>
              <a:xfrm>
                <a:off x="754990" y="1721005"/>
                <a:ext cx="9227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EEC9DC-7089-4F9D-A56A-4900EB0EC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990" y="1721005"/>
                <a:ext cx="92279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6478CC-1795-465E-89CC-FDBD80292E59}"/>
                  </a:ext>
                </a:extLst>
              </p:cNvPr>
              <p:cNvSpPr txBox="1"/>
              <p:nvPr/>
            </p:nvSpPr>
            <p:spPr>
              <a:xfrm>
                <a:off x="3047826" y="3611136"/>
                <a:ext cx="5581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6478CC-1795-465E-89CC-FDBD80292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826" y="3611136"/>
                <a:ext cx="55813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66293D-34E3-40E5-A5F4-9A2629E4E3DA}"/>
                  </a:ext>
                </a:extLst>
              </p:cNvPr>
              <p:cNvSpPr txBox="1"/>
              <p:nvPr/>
            </p:nvSpPr>
            <p:spPr>
              <a:xfrm>
                <a:off x="5028240" y="3611136"/>
                <a:ext cx="8703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66293D-34E3-40E5-A5F4-9A2629E4E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240" y="3611136"/>
                <a:ext cx="87038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8D672B6-AA99-48AE-9881-3B91B5050C68}"/>
                  </a:ext>
                </a:extLst>
              </p:cNvPr>
              <p:cNvSpPr txBox="1"/>
              <p:nvPr/>
            </p:nvSpPr>
            <p:spPr>
              <a:xfrm>
                <a:off x="755164" y="3611136"/>
                <a:ext cx="8703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8D672B6-AA99-48AE-9881-3B91B5050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64" y="3611136"/>
                <a:ext cx="870383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3E4211-3B40-4B1C-BA11-2DBC119F8199}"/>
              </a:ext>
            </a:extLst>
          </p:cNvPr>
          <p:cNvCxnSpPr>
            <a:stCxn id="6" idx="3"/>
            <a:endCxn id="4" idx="1"/>
          </p:cNvCxnSpPr>
          <p:nvPr/>
        </p:nvCxnSpPr>
        <p:spPr>
          <a:xfrm>
            <a:off x="1677784" y="1921060"/>
            <a:ext cx="1369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0734643-7872-40FD-965A-8FE1BA3FF50B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658198" y="1921060"/>
            <a:ext cx="1369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C1820F-1559-435B-ABC5-DC10235DCBED}"/>
              </a:ext>
            </a:extLst>
          </p:cNvPr>
          <p:cNvCxnSpPr>
            <a:stCxn id="10" idx="3"/>
            <a:endCxn id="8" idx="1"/>
          </p:cNvCxnSpPr>
          <p:nvPr/>
        </p:nvCxnSpPr>
        <p:spPr>
          <a:xfrm>
            <a:off x="1625547" y="3811191"/>
            <a:ext cx="142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3AAC660-0CAF-4CD3-B3F5-5417E1E1AB59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3605961" y="3811191"/>
            <a:ext cx="142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26DF55-C13E-4B7A-9DD9-57739F7B037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216387" y="2121115"/>
            <a:ext cx="1901396" cy="1444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B656515-3939-4AE7-8499-3BAD219071DB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3352925" y="2121115"/>
            <a:ext cx="1873683" cy="1515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CD09CA-2D8A-479C-A696-749E517BFB0F}"/>
                  </a:ext>
                </a:extLst>
              </p:cNvPr>
              <p:cNvSpPr txBox="1"/>
              <p:nvPr/>
            </p:nvSpPr>
            <p:spPr>
              <a:xfrm>
                <a:off x="2166652" y="1559578"/>
                <a:ext cx="4479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CD09CA-2D8A-479C-A696-749E517BF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652" y="1559578"/>
                <a:ext cx="447943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389A1D-EC6E-4E2A-9A5D-ADF35E42F24A}"/>
                  </a:ext>
                </a:extLst>
              </p:cNvPr>
              <p:cNvSpPr txBox="1"/>
              <p:nvPr/>
            </p:nvSpPr>
            <p:spPr>
              <a:xfrm>
                <a:off x="4129626" y="1581885"/>
                <a:ext cx="4479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389A1D-EC6E-4E2A-9A5D-ADF35E42F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626" y="1581885"/>
                <a:ext cx="44794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60A1E52-5D1C-4C5A-9FAC-8753F861F9B0}"/>
                  </a:ext>
                </a:extLst>
              </p:cNvPr>
              <p:cNvSpPr txBox="1"/>
              <p:nvPr/>
            </p:nvSpPr>
            <p:spPr>
              <a:xfrm>
                <a:off x="4117701" y="3365134"/>
                <a:ext cx="45086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60A1E52-5D1C-4C5A-9FAC-8753F861F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701" y="3365134"/>
                <a:ext cx="450862" cy="400110"/>
              </a:xfrm>
              <a:prstGeom prst="rect">
                <a:avLst/>
              </a:prstGeom>
              <a:blipFill>
                <a:blip r:embed="rId10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F70B11C-F804-41B6-9BFD-CAADFA73F82B}"/>
                  </a:ext>
                </a:extLst>
              </p:cNvPr>
              <p:cNvSpPr txBox="1"/>
              <p:nvPr/>
            </p:nvSpPr>
            <p:spPr>
              <a:xfrm>
                <a:off x="2140835" y="3365134"/>
                <a:ext cx="45086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F70B11C-F804-41B6-9BFD-CAADFA73F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835" y="3365134"/>
                <a:ext cx="450862" cy="400110"/>
              </a:xfrm>
              <a:prstGeom prst="rect">
                <a:avLst/>
              </a:prstGeom>
              <a:blipFill>
                <a:blip r:embed="rId1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2AC278C-0117-4B61-94F9-C2B3A3B6653F}"/>
                  </a:ext>
                </a:extLst>
              </p:cNvPr>
              <p:cNvSpPr txBox="1"/>
              <p:nvPr/>
            </p:nvSpPr>
            <p:spPr>
              <a:xfrm>
                <a:off x="2130252" y="2478726"/>
                <a:ext cx="4128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2AC278C-0117-4B61-94F9-C2B3A3B66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252" y="2478726"/>
                <a:ext cx="412867" cy="400110"/>
              </a:xfrm>
              <a:prstGeom prst="rect">
                <a:avLst/>
              </a:prstGeom>
              <a:blipFill>
                <a:blip r:embed="rId12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10A05B-5123-4AE2-B3F9-8900B4652517}"/>
                  </a:ext>
                </a:extLst>
              </p:cNvPr>
              <p:cNvSpPr txBox="1"/>
              <p:nvPr/>
            </p:nvSpPr>
            <p:spPr>
              <a:xfrm>
                <a:off x="4237141" y="2522188"/>
                <a:ext cx="4128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10A05B-5123-4AE2-B3F9-8900B4652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141" y="2522188"/>
                <a:ext cx="412867" cy="400110"/>
              </a:xfrm>
              <a:prstGeom prst="rect">
                <a:avLst/>
              </a:prstGeom>
              <a:blipFill>
                <a:blip r:embed="rId1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783FCC78-C3FF-4916-A5CC-721526F16EE4}"/>
              </a:ext>
            </a:extLst>
          </p:cNvPr>
          <p:cNvSpPr txBox="1">
            <a:spLocks/>
          </p:cNvSpPr>
          <p:nvPr/>
        </p:nvSpPr>
        <p:spPr>
          <a:xfrm>
            <a:off x="812800" y="651932"/>
            <a:ext cx="10515600" cy="74520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Mutual information of Gaussian random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962D004-636B-4994-AECD-364AB3B64AF7}"/>
                  </a:ext>
                </a:extLst>
              </p:cNvPr>
              <p:cNvSpPr/>
              <p:nvPr/>
            </p:nvSpPr>
            <p:spPr>
              <a:xfrm>
                <a:off x="3314411" y="4431646"/>
                <a:ext cx="1482650" cy="6938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=⁡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962D004-636B-4994-AECD-364AB3B64A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411" y="4431646"/>
                <a:ext cx="1482650" cy="6938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031B5B-D2FA-4A60-8F2F-7328E2643656}"/>
                  </a:ext>
                </a:extLst>
              </p:cNvPr>
              <p:cNvSpPr txBox="1"/>
              <p:nvPr/>
            </p:nvSpPr>
            <p:spPr>
              <a:xfrm>
                <a:off x="831935" y="4636566"/>
                <a:ext cx="25342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0&lt;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|≪1</m:t>
                    </m:r>
                  </m:oMath>
                </a14:m>
                <a:r>
                  <a:rPr lang="en-US" dirty="0"/>
                  <a:t>, then,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031B5B-D2FA-4A60-8F2F-7328E2643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35" y="4636566"/>
                <a:ext cx="2534220" cy="369332"/>
              </a:xfrm>
              <a:prstGeom prst="rect">
                <a:avLst/>
              </a:prstGeom>
              <a:blipFill>
                <a:blip r:embed="rId15"/>
                <a:stretch>
                  <a:fillRect l="-1923" t="-10000" r="-120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ADD74A4-AD3C-4EDD-B178-A95B8F5019B3}"/>
                  </a:ext>
                </a:extLst>
              </p:cNvPr>
              <p:cNvSpPr txBox="1"/>
              <p:nvPr/>
            </p:nvSpPr>
            <p:spPr>
              <a:xfrm>
                <a:off x="1375032" y="5290441"/>
                <a:ext cx="2542747" cy="51860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⁡(1+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ADD74A4-AD3C-4EDD-B178-A95B8F501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032" y="5290441"/>
                <a:ext cx="2542747" cy="5186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29FEDE-4874-4B51-A9B8-ADBA87F33F6C}"/>
                  </a:ext>
                </a:extLst>
              </p:cNvPr>
              <p:cNvSpPr txBox="1"/>
              <p:nvPr/>
            </p:nvSpPr>
            <p:spPr>
              <a:xfrm>
                <a:off x="6201841" y="1432719"/>
                <a:ext cx="2800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0&lt;|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|≪|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|&lt;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dirty="0"/>
                  <a:t>, then,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29FEDE-4874-4B51-A9B8-ADBA87F33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841" y="1432719"/>
                <a:ext cx="2800318" cy="369332"/>
              </a:xfrm>
              <a:prstGeom prst="rect">
                <a:avLst/>
              </a:prstGeom>
              <a:blipFill>
                <a:blip r:embed="rId17"/>
                <a:stretch>
                  <a:fillRect l="-1739" t="-8197" r="-87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D23723B-8976-4219-8EF3-29701F9482EC}"/>
                  </a:ext>
                </a:extLst>
              </p:cNvPr>
              <p:cNvSpPr/>
              <p:nvPr/>
            </p:nvSpPr>
            <p:spPr>
              <a:xfrm>
                <a:off x="9003596" y="1233231"/>
                <a:ext cx="2324804" cy="6973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(1−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(1−2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𝛼𝛽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D23723B-8976-4219-8EF3-29701F948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3596" y="1233231"/>
                <a:ext cx="2324804" cy="69730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B54AB8D-0C87-449F-A61F-ED4171429D4D}"/>
                  </a:ext>
                </a:extLst>
              </p:cNvPr>
              <p:cNvSpPr txBox="1"/>
              <p:nvPr/>
            </p:nvSpPr>
            <p:spPr>
              <a:xfrm>
                <a:off x="6596476" y="2073807"/>
                <a:ext cx="3752562" cy="60497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𝛼𝛽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(1−2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𝛼𝛽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B54AB8D-0C87-449F-A61F-ED4171429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476" y="2073807"/>
                <a:ext cx="3752562" cy="60497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CC4DB86-316F-408D-ACB3-5EAA2D224DDC}"/>
                  </a:ext>
                </a:extLst>
              </p:cNvPr>
              <p:cNvSpPr txBox="1"/>
              <p:nvPr/>
            </p:nvSpPr>
            <p:spPr>
              <a:xfrm>
                <a:off x="6597553" y="2878798"/>
                <a:ext cx="403238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dirty="0"/>
                  <a:t> approaches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CC4DB86-316F-408D-ACB3-5EAA2D224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53" y="2878798"/>
                <a:ext cx="4032386" cy="646331"/>
              </a:xfrm>
              <a:prstGeom prst="rect">
                <a:avLst/>
              </a:prstGeom>
              <a:blipFill>
                <a:blip r:embed="rId20"/>
                <a:stretch>
                  <a:fillRect l="-1208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48F0820-2503-4F66-8563-F4CC49C2F8AE}"/>
                  </a:ext>
                </a:extLst>
              </p:cNvPr>
              <p:cNvSpPr txBox="1"/>
              <p:nvPr/>
            </p:nvSpPr>
            <p:spPr>
              <a:xfrm>
                <a:off x="6201841" y="3790267"/>
                <a:ext cx="2800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0&lt;|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|≪|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|&lt;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dirty="0"/>
                  <a:t>, then,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48F0820-2503-4F66-8563-F4CC49C2F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841" y="3790267"/>
                <a:ext cx="2800318" cy="369332"/>
              </a:xfrm>
              <a:prstGeom prst="rect">
                <a:avLst/>
              </a:prstGeom>
              <a:blipFill>
                <a:blip r:embed="rId21"/>
                <a:stretch>
                  <a:fillRect l="-1739" t="-10000" r="-87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ABF78BB-9FA2-489A-92B3-6E18D5250D92}"/>
                  </a:ext>
                </a:extLst>
              </p:cNvPr>
              <p:cNvSpPr txBox="1"/>
              <p:nvPr/>
            </p:nvSpPr>
            <p:spPr>
              <a:xfrm>
                <a:off x="6597553" y="4426933"/>
                <a:ext cx="4219415" cy="60497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𝛼𝛽</m:t>
                              </m:r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(1−2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𝛼𝛽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)(1−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ABF78BB-9FA2-489A-92B3-6E18D5250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53" y="4426933"/>
                <a:ext cx="4219415" cy="60497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902810B-D0BD-4AC2-9332-045F63F4CB6A}"/>
                  </a:ext>
                </a:extLst>
              </p:cNvPr>
              <p:cNvSpPr txBox="1"/>
              <p:nvPr/>
            </p:nvSpPr>
            <p:spPr>
              <a:xfrm>
                <a:off x="6597553" y="5226598"/>
                <a:ext cx="4791376" cy="8368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dirty="0"/>
                  <a:t> approaches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(1−2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𝛼𝛽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)(1−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902810B-D0BD-4AC2-9332-045F63F4C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53" y="5226598"/>
                <a:ext cx="4791376" cy="836896"/>
              </a:xfrm>
              <a:prstGeom prst="rect">
                <a:avLst/>
              </a:prstGeom>
              <a:blipFill>
                <a:blip r:embed="rId23"/>
                <a:stretch>
                  <a:fillRect l="-1018" t="-3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2AD0791-C380-4A2D-B463-26DF0CA6E735}"/>
                  </a:ext>
                </a:extLst>
              </p:cNvPr>
              <p:cNvSpPr/>
              <p:nvPr/>
            </p:nvSpPr>
            <p:spPr>
              <a:xfrm>
                <a:off x="8866784" y="3611136"/>
                <a:ext cx="3216265" cy="6973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=⁡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(1−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2AD0791-C380-4A2D-B463-26DF0CA6E7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6784" y="3611136"/>
                <a:ext cx="3216265" cy="69730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8C9871D-2B50-4DE0-A47A-6AF77964CAB1}"/>
                  </a:ext>
                </a:extLst>
              </p:cNvPr>
              <p:cNvSpPr txBox="1"/>
              <p:nvPr/>
            </p:nvSpPr>
            <p:spPr>
              <a:xfrm>
                <a:off x="4530725" y="5828694"/>
                <a:ext cx="1671116" cy="777200"/>
              </a:xfrm>
              <a:prstGeom prst="rect">
                <a:avLst/>
              </a:prstGeom>
              <a:noFill/>
              <a:ln w="50800" cmpd="thickThin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𝑋𝑌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8C9871D-2B50-4DE0-A47A-6AF77964C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0725" y="5828694"/>
                <a:ext cx="1671116" cy="77720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 w="50800" cmpd="thickThin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4323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021C6C-2E2A-4E81-BCC1-63A7F4CDCC6A}"/>
                  </a:ext>
                </a:extLst>
              </p:cNvPr>
              <p:cNvSpPr txBox="1"/>
              <p:nvPr/>
            </p:nvSpPr>
            <p:spPr>
              <a:xfrm>
                <a:off x="2876202" y="2696365"/>
                <a:ext cx="6105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021C6C-2E2A-4E81-BCC1-63A7F4CD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202" y="2696365"/>
                <a:ext cx="610546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8BE609-B6A2-40EF-A533-AC9C6BC8B419}"/>
                  </a:ext>
                </a:extLst>
              </p:cNvPr>
              <p:cNvSpPr txBox="1"/>
              <p:nvPr/>
            </p:nvSpPr>
            <p:spPr>
              <a:xfrm>
                <a:off x="4856616" y="2696365"/>
                <a:ext cx="9227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8BE609-B6A2-40EF-A533-AC9C6BC8B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616" y="2696365"/>
                <a:ext cx="922794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EEC9DC-7089-4F9D-A56A-4900EB0ECB72}"/>
                  </a:ext>
                </a:extLst>
              </p:cNvPr>
              <p:cNvSpPr txBox="1"/>
              <p:nvPr/>
            </p:nvSpPr>
            <p:spPr>
              <a:xfrm>
                <a:off x="583540" y="2696365"/>
                <a:ext cx="9227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EEC9DC-7089-4F9D-A56A-4900EB0EC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40" y="2696365"/>
                <a:ext cx="92279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6478CC-1795-465E-89CC-FDBD80292E59}"/>
                  </a:ext>
                </a:extLst>
              </p:cNvPr>
              <p:cNvSpPr txBox="1"/>
              <p:nvPr/>
            </p:nvSpPr>
            <p:spPr>
              <a:xfrm>
                <a:off x="2876376" y="4586496"/>
                <a:ext cx="5581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6478CC-1795-465E-89CC-FDBD80292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376" y="4586496"/>
                <a:ext cx="55813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66293D-34E3-40E5-A5F4-9A2629E4E3DA}"/>
                  </a:ext>
                </a:extLst>
              </p:cNvPr>
              <p:cNvSpPr txBox="1"/>
              <p:nvPr/>
            </p:nvSpPr>
            <p:spPr>
              <a:xfrm>
                <a:off x="4856790" y="4586496"/>
                <a:ext cx="8703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66293D-34E3-40E5-A5F4-9A2629E4E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790" y="4586496"/>
                <a:ext cx="87038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8D672B6-AA99-48AE-9881-3B91B5050C68}"/>
                  </a:ext>
                </a:extLst>
              </p:cNvPr>
              <p:cNvSpPr txBox="1"/>
              <p:nvPr/>
            </p:nvSpPr>
            <p:spPr>
              <a:xfrm>
                <a:off x="583714" y="4586496"/>
                <a:ext cx="8703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8D672B6-AA99-48AE-9881-3B91B5050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14" y="4586496"/>
                <a:ext cx="870383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3E4211-3B40-4B1C-BA11-2DBC119F8199}"/>
              </a:ext>
            </a:extLst>
          </p:cNvPr>
          <p:cNvCxnSpPr>
            <a:stCxn id="6" idx="3"/>
            <a:endCxn id="4" idx="1"/>
          </p:cNvCxnSpPr>
          <p:nvPr/>
        </p:nvCxnSpPr>
        <p:spPr>
          <a:xfrm>
            <a:off x="1506334" y="2896420"/>
            <a:ext cx="1369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0734643-7872-40FD-965A-8FE1BA3FF50B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486748" y="2896420"/>
            <a:ext cx="1369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C1820F-1559-435B-ABC5-DC10235DCBED}"/>
              </a:ext>
            </a:extLst>
          </p:cNvPr>
          <p:cNvCxnSpPr>
            <a:stCxn id="10" idx="3"/>
            <a:endCxn id="8" idx="1"/>
          </p:cNvCxnSpPr>
          <p:nvPr/>
        </p:nvCxnSpPr>
        <p:spPr>
          <a:xfrm>
            <a:off x="1454097" y="4786551"/>
            <a:ext cx="142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3AAC660-0CAF-4CD3-B3F5-5417E1E1AB59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3434511" y="4786551"/>
            <a:ext cx="142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26DF55-C13E-4B7A-9DD9-57739F7B037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044937" y="3096475"/>
            <a:ext cx="1901396" cy="1444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B656515-3939-4AE7-8499-3BAD219071DB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3181475" y="3096475"/>
            <a:ext cx="1873683" cy="1515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CD09CA-2D8A-479C-A696-749E517BFB0F}"/>
                  </a:ext>
                </a:extLst>
              </p:cNvPr>
              <p:cNvSpPr txBox="1"/>
              <p:nvPr/>
            </p:nvSpPr>
            <p:spPr>
              <a:xfrm>
                <a:off x="1995202" y="2534938"/>
                <a:ext cx="4479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CD09CA-2D8A-479C-A696-749E517BF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202" y="2534938"/>
                <a:ext cx="447943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389A1D-EC6E-4E2A-9A5D-ADF35E42F24A}"/>
                  </a:ext>
                </a:extLst>
              </p:cNvPr>
              <p:cNvSpPr txBox="1"/>
              <p:nvPr/>
            </p:nvSpPr>
            <p:spPr>
              <a:xfrm>
                <a:off x="3958176" y="2557245"/>
                <a:ext cx="4479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389A1D-EC6E-4E2A-9A5D-ADF35E42F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176" y="2557245"/>
                <a:ext cx="44794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60A1E52-5D1C-4C5A-9FAC-8753F861F9B0}"/>
                  </a:ext>
                </a:extLst>
              </p:cNvPr>
              <p:cNvSpPr txBox="1"/>
              <p:nvPr/>
            </p:nvSpPr>
            <p:spPr>
              <a:xfrm>
                <a:off x="3946251" y="4340494"/>
                <a:ext cx="45086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60A1E52-5D1C-4C5A-9FAC-8753F861F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251" y="4340494"/>
                <a:ext cx="450862" cy="400110"/>
              </a:xfrm>
              <a:prstGeom prst="rect">
                <a:avLst/>
              </a:prstGeom>
              <a:blipFill>
                <a:blip r:embed="rId10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F70B11C-F804-41B6-9BFD-CAADFA73F82B}"/>
                  </a:ext>
                </a:extLst>
              </p:cNvPr>
              <p:cNvSpPr txBox="1"/>
              <p:nvPr/>
            </p:nvSpPr>
            <p:spPr>
              <a:xfrm>
                <a:off x="1969385" y="4340494"/>
                <a:ext cx="45086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F70B11C-F804-41B6-9BFD-CAADFA73F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385" y="4340494"/>
                <a:ext cx="450862" cy="400110"/>
              </a:xfrm>
              <a:prstGeom prst="rect">
                <a:avLst/>
              </a:prstGeom>
              <a:blipFill>
                <a:blip r:embed="rId1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2AC278C-0117-4B61-94F9-C2B3A3B6653F}"/>
                  </a:ext>
                </a:extLst>
              </p:cNvPr>
              <p:cNvSpPr txBox="1"/>
              <p:nvPr/>
            </p:nvSpPr>
            <p:spPr>
              <a:xfrm>
                <a:off x="1958802" y="3454086"/>
                <a:ext cx="4128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2AC278C-0117-4B61-94F9-C2B3A3B66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8802" y="3454086"/>
                <a:ext cx="412867" cy="400110"/>
              </a:xfrm>
              <a:prstGeom prst="rect">
                <a:avLst/>
              </a:prstGeom>
              <a:blipFill>
                <a:blip r:embed="rId12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10A05B-5123-4AE2-B3F9-8900B4652517}"/>
                  </a:ext>
                </a:extLst>
              </p:cNvPr>
              <p:cNvSpPr txBox="1"/>
              <p:nvPr/>
            </p:nvSpPr>
            <p:spPr>
              <a:xfrm>
                <a:off x="4065691" y="3497548"/>
                <a:ext cx="4128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10A05B-5123-4AE2-B3F9-8900B4652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691" y="3497548"/>
                <a:ext cx="412867" cy="400110"/>
              </a:xfrm>
              <a:prstGeom prst="rect">
                <a:avLst/>
              </a:prstGeom>
              <a:blipFill>
                <a:blip r:embed="rId1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783FCC78-C3FF-4916-A5CC-721526F16EE4}"/>
              </a:ext>
            </a:extLst>
          </p:cNvPr>
          <p:cNvSpPr txBox="1">
            <a:spLocks/>
          </p:cNvSpPr>
          <p:nvPr/>
        </p:nvSpPr>
        <p:spPr>
          <a:xfrm>
            <a:off x="641350" y="651932"/>
            <a:ext cx="10515600" cy="74520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Mutual information of Gaussian random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48F0820-2503-4F66-8563-F4CC49C2F8AE}"/>
                  </a:ext>
                </a:extLst>
              </p:cNvPr>
              <p:cNvSpPr txBox="1"/>
              <p:nvPr/>
            </p:nvSpPr>
            <p:spPr>
              <a:xfrm>
                <a:off x="5606637" y="1759157"/>
                <a:ext cx="20397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, then,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48F0820-2503-4F66-8563-F4CC49C2F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637" y="1759157"/>
                <a:ext cx="2039726" cy="369332"/>
              </a:xfrm>
              <a:prstGeom prst="rect">
                <a:avLst/>
              </a:prstGeom>
              <a:blipFill>
                <a:blip r:embed="rId14"/>
                <a:stretch>
                  <a:fillRect l="-2695" t="-10000" r="-179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902810B-D0BD-4AC2-9332-045F63F4CB6A}"/>
                  </a:ext>
                </a:extLst>
              </p:cNvPr>
              <p:cNvSpPr txBox="1"/>
              <p:nvPr/>
            </p:nvSpPr>
            <p:spPr>
              <a:xfrm>
                <a:off x="5960345" y="4340494"/>
                <a:ext cx="5071068" cy="1671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dirty="0"/>
                  <a:t> approaches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)=⁡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       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𝑙𝑜𝑔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𝛼𝛽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  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902810B-D0BD-4AC2-9332-045F63F4C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345" y="4340494"/>
                <a:ext cx="5071068" cy="1671996"/>
              </a:xfrm>
              <a:prstGeom prst="rect">
                <a:avLst/>
              </a:prstGeom>
              <a:blipFill>
                <a:blip r:embed="rId15"/>
                <a:stretch>
                  <a:fillRect l="-1082" t="-1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A6C0E6F-0460-4180-89C3-34D7A967DD47}"/>
                  </a:ext>
                </a:extLst>
              </p:cNvPr>
              <p:cNvSpPr txBox="1"/>
              <p:nvPr/>
            </p:nvSpPr>
            <p:spPr>
              <a:xfrm>
                <a:off x="5606637" y="2404522"/>
                <a:ext cx="6585363" cy="138390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)=⁡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                   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𝛼𝛽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𝛼𝛽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    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A6C0E6F-0460-4180-89C3-34D7A967D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637" y="2404522"/>
                <a:ext cx="6585363" cy="138390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53975A3-4619-4203-9BBF-047DE71AADC1}"/>
                  </a:ext>
                </a:extLst>
              </p:cNvPr>
              <p:cNvSpPr txBox="1"/>
              <p:nvPr/>
            </p:nvSpPr>
            <p:spPr>
              <a:xfrm>
                <a:off x="4530725" y="5828694"/>
                <a:ext cx="1671116" cy="777200"/>
              </a:xfrm>
              <a:prstGeom prst="rect">
                <a:avLst/>
              </a:prstGeom>
              <a:noFill/>
              <a:ln w="50800" cmpd="thickThin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𝑋𝑌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53975A3-4619-4203-9BBF-047DE71AA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0725" y="5828694"/>
                <a:ext cx="1671116" cy="7772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50800" cmpd="thickThin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8677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B78FF58A-145A-47E2-B18C-B095B7166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62" y="476657"/>
            <a:ext cx="3803540" cy="28526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40BF9D-222B-4C37-87E1-B9423DCE2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099" y="476657"/>
            <a:ext cx="3803540" cy="28526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5758BF-B176-49E2-AC24-FBFCD647002B}"/>
                  </a:ext>
                </a:extLst>
              </p:cNvPr>
              <p:cNvSpPr txBox="1"/>
              <p:nvPr/>
            </p:nvSpPr>
            <p:spPr>
              <a:xfrm>
                <a:off x="1243062" y="107325"/>
                <a:ext cx="43007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01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  #bin=150  T= 300000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5758BF-B176-49E2-AC24-FBFCD6470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062" y="107325"/>
                <a:ext cx="4300729" cy="369332"/>
              </a:xfrm>
              <a:prstGeom prst="rect">
                <a:avLst/>
              </a:prstGeom>
              <a:blipFill>
                <a:blip r:embed="rId4"/>
                <a:stretch>
                  <a:fillRect t="-10000" r="-14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C56F53-6992-47AB-9FE1-BA17638172A2}"/>
                  </a:ext>
                </a:extLst>
              </p:cNvPr>
              <p:cNvSpPr txBox="1"/>
              <p:nvPr/>
            </p:nvSpPr>
            <p:spPr>
              <a:xfrm>
                <a:off x="6087097" y="107325"/>
                <a:ext cx="40554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01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dirty="0"/>
                  <a:t>   #bin=50  T= 300000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C56F53-6992-47AB-9FE1-BA1763817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097" y="107325"/>
                <a:ext cx="4055469" cy="369332"/>
              </a:xfrm>
              <a:prstGeom prst="rect">
                <a:avLst/>
              </a:prstGeom>
              <a:blipFill>
                <a:blip r:embed="rId5"/>
                <a:stretch>
                  <a:fillRect t="-10000" r="-30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A8CD0BF-7648-4E53-A592-28EC2A9988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321" y="3491802"/>
            <a:ext cx="3796680" cy="28475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D55272-AF4B-47CD-B1BB-63C028E74F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3346" y="3491802"/>
            <a:ext cx="3796680" cy="28475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105A95-7F4C-4E89-8530-A9254510B0C6}"/>
                  </a:ext>
                </a:extLst>
              </p:cNvPr>
              <p:cNvSpPr txBox="1"/>
              <p:nvPr/>
            </p:nvSpPr>
            <p:spPr>
              <a:xfrm>
                <a:off x="1241458" y="6402801"/>
                <a:ext cx="4172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01</m:t>
                    </m:r>
                  </m:oMath>
                </a14:m>
                <a:r>
                  <a:rPr lang="en-US" dirty="0"/>
                  <a:t>   #bin=150  T= 300000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105A95-7F4C-4E89-8530-A9254510B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458" y="6402801"/>
                <a:ext cx="4172489" cy="369332"/>
              </a:xfrm>
              <a:prstGeom prst="rect">
                <a:avLst/>
              </a:prstGeom>
              <a:blipFill>
                <a:blip r:embed="rId8"/>
                <a:stretch>
                  <a:fillRect t="-8197" r="-29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DF97D2-1E09-443F-9ABC-0D9BB7FA53D7}"/>
                  </a:ext>
                </a:extLst>
              </p:cNvPr>
              <p:cNvSpPr txBox="1"/>
              <p:nvPr/>
            </p:nvSpPr>
            <p:spPr>
              <a:xfrm>
                <a:off x="6125205" y="6402801"/>
                <a:ext cx="3927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dirty="0"/>
                  <a:t>   #bin=50  T= 300000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DF97D2-1E09-443F-9ABC-0D9BB7FA5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205" y="6402801"/>
                <a:ext cx="3927229" cy="369332"/>
              </a:xfrm>
              <a:prstGeom prst="rect">
                <a:avLst/>
              </a:prstGeom>
              <a:blipFill>
                <a:blip r:embed="rId9"/>
                <a:stretch>
                  <a:fillRect t="-8197" r="-31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8284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B78FF58A-145A-47E2-B18C-B095B7166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62" y="476657"/>
            <a:ext cx="3803540" cy="28526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40BF9D-222B-4C37-87E1-B9423DCE2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099" y="476657"/>
            <a:ext cx="3803540" cy="28526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5758BF-B176-49E2-AC24-FBFCD647002B}"/>
                  </a:ext>
                </a:extLst>
              </p:cNvPr>
              <p:cNvSpPr txBox="1"/>
              <p:nvPr/>
            </p:nvSpPr>
            <p:spPr>
              <a:xfrm>
                <a:off x="1243062" y="107325"/>
                <a:ext cx="41837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01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  #bin=50  T= 300000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5758BF-B176-49E2-AC24-FBFCD6470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062" y="107325"/>
                <a:ext cx="4183709" cy="369332"/>
              </a:xfrm>
              <a:prstGeom prst="rect">
                <a:avLst/>
              </a:prstGeom>
              <a:blipFill>
                <a:blip r:embed="rId4"/>
                <a:stretch>
                  <a:fillRect t="-10000" r="-14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C56F53-6992-47AB-9FE1-BA17638172A2}"/>
                  </a:ext>
                </a:extLst>
              </p:cNvPr>
              <p:cNvSpPr txBox="1"/>
              <p:nvPr/>
            </p:nvSpPr>
            <p:spPr>
              <a:xfrm>
                <a:off x="6087097" y="107325"/>
                <a:ext cx="43007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01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01</m:t>
                    </m:r>
                  </m:oMath>
                </a14:m>
                <a:r>
                  <a:rPr lang="en-US" dirty="0"/>
                  <a:t>   #bin=150  T= 300000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C56F53-6992-47AB-9FE1-BA1763817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097" y="107325"/>
                <a:ext cx="4300729" cy="369332"/>
              </a:xfrm>
              <a:prstGeom prst="rect">
                <a:avLst/>
              </a:prstGeom>
              <a:blipFill>
                <a:blip r:embed="rId5"/>
                <a:stretch>
                  <a:fillRect t="-10000" r="-14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A8CD0BF-7648-4E53-A592-28EC2A9988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8321" y="3491802"/>
            <a:ext cx="3796680" cy="28475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D55272-AF4B-47CD-B1BB-63C028E74F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3347" y="3491802"/>
            <a:ext cx="3796678" cy="28475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105A95-7F4C-4E89-8530-A9254510B0C6}"/>
                  </a:ext>
                </a:extLst>
              </p:cNvPr>
              <p:cNvSpPr txBox="1"/>
              <p:nvPr/>
            </p:nvSpPr>
            <p:spPr>
              <a:xfrm>
                <a:off x="1241458" y="6402801"/>
                <a:ext cx="40554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01</m:t>
                    </m:r>
                  </m:oMath>
                </a14:m>
                <a:r>
                  <a:rPr lang="en-US" dirty="0"/>
                  <a:t>   #bin=50  T= 300000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105A95-7F4C-4E89-8530-A9254510B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458" y="6402801"/>
                <a:ext cx="4055469" cy="369332"/>
              </a:xfrm>
              <a:prstGeom prst="rect">
                <a:avLst/>
              </a:prstGeom>
              <a:blipFill>
                <a:blip r:embed="rId8"/>
                <a:stretch>
                  <a:fillRect t="-8197" r="-30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DF97D2-1E09-443F-9ABC-0D9BB7FA53D7}"/>
                  </a:ext>
                </a:extLst>
              </p:cNvPr>
              <p:cNvSpPr txBox="1"/>
              <p:nvPr/>
            </p:nvSpPr>
            <p:spPr>
              <a:xfrm>
                <a:off x="6125205" y="6402801"/>
                <a:ext cx="4172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01</m:t>
                    </m:r>
                  </m:oMath>
                </a14:m>
                <a:r>
                  <a:rPr lang="en-US" dirty="0"/>
                  <a:t>   #bin=150  T= 300000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DF97D2-1E09-443F-9ABC-0D9BB7FA5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205" y="6402801"/>
                <a:ext cx="4172489" cy="369332"/>
              </a:xfrm>
              <a:prstGeom prst="rect">
                <a:avLst/>
              </a:prstGeom>
              <a:blipFill>
                <a:blip r:embed="rId9"/>
                <a:stretch>
                  <a:fillRect t="-8197" r="-29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040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09A07C-891D-44B8-843B-DB0214771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80" y="606447"/>
            <a:ext cx="4013156" cy="30098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001CB9-1FDC-4947-9FFB-102923BE8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80" y="3705257"/>
            <a:ext cx="4013156" cy="30098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E2EDD3-4B46-4683-A611-4AB515082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194" y="606447"/>
            <a:ext cx="4013156" cy="30098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9572B0-0479-44FC-8089-BBBA0805E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194" y="3705257"/>
            <a:ext cx="4013156" cy="3009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4C84A1-AC00-409D-A096-D8A1592B333F}"/>
              </a:ext>
            </a:extLst>
          </p:cNvPr>
          <p:cNvSpPr txBox="1"/>
          <p:nvPr/>
        </p:nvSpPr>
        <p:spPr>
          <a:xfrm>
            <a:off x="364160" y="1339850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#bins = 10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5EB2D9-4F1B-4097-AD0A-8A130586D77D}"/>
              </a:ext>
            </a:extLst>
          </p:cNvPr>
          <p:cNvSpPr txBox="1"/>
          <p:nvPr/>
        </p:nvSpPr>
        <p:spPr>
          <a:xfrm>
            <a:off x="323850" y="4762500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#bins = 50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0FA1F7-713A-435B-8A3E-FF02467AC06B}"/>
              </a:ext>
            </a:extLst>
          </p:cNvPr>
          <p:cNvSpPr txBox="1"/>
          <p:nvPr/>
        </p:nvSpPr>
        <p:spPr>
          <a:xfrm>
            <a:off x="2820618" y="243465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#trials = 300000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8DBD3A-BF98-456E-AF67-3385FF3C494C}"/>
              </a:ext>
            </a:extLst>
          </p:cNvPr>
          <p:cNvSpPr txBox="1"/>
          <p:nvPr/>
        </p:nvSpPr>
        <p:spPr>
          <a:xfrm>
            <a:off x="7316432" y="243465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#trials = 1500000</a:t>
            </a:r>
          </a:p>
        </p:txBody>
      </p:sp>
    </p:spTree>
    <p:extLst>
      <p:ext uri="{BB962C8B-B14F-4D97-AF65-F5344CB8AC3E}">
        <p14:creationId xmlns:p14="http://schemas.microsoft.com/office/powerpoint/2010/main" val="1812876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50794A-593E-4F1D-BE08-A88D63BD6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40000" cy="2879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E8E805-875B-4900-80F4-EED918BDD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999" y="0"/>
            <a:ext cx="3840000" cy="2879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9013DA-CB22-44AA-868C-2D88754B89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000" y="0"/>
            <a:ext cx="3840000" cy="2879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9E94DC-CF97-48EF-8811-86F8DB25089D}"/>
              </a:ext>
            </a:extLst>
          </p:cNvPr>
          <p:cNvSpPr txBox="1"/>
          <p:nvPr/>
        </p:nvSpPr>
        <p:spPr>
          <a:xfrm>
            <a:off x="1510020" y="2901434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1k trials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E75E84-3982-4305-B35E-B30F1287D706}"/>
              </a:ext>
            </a:extLst>
          </p:cNvPr>
          <p:cNvSpPr txBox="1"/>
          <p:nvPr/>
        </p:nvSpPr>
        <p:spPr>
          <a:xfrm>
            <a:off x="5629806" y="2901434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10k trials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7B8135-A08D-4FA4-8EA4-0E910D06B292}"/>
              </a:ext>
            </a:extLst>
          </p:cNvPr>
          <p:cNvSpPr txBox="1"/>
          <p:nvPr/>
        </p:nvSpPr>
        <p:spPr>
          <a:xfrm>
            <a:off x="9741973" y="2903220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100k trials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F77C41C-AD9A-400B-82A6-B601B68288F8}"/>
                  </a:ext>
                </a:extLst>
              </p:cNvPr>
              <p:cNvSpPr txBox="1"/>
              <p:nvPr/>
            </p:nvSpPr>
            <p:spPr>
              <a:xfrm>
                <a:off x="4444489" y="3307074"/>
                <a:ext cx="33030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#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𝑏𝑖𝑛𝑠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F77C41C-AD9A-400B-82A6-B601B6828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489" y="3307074"/>
                <a:ext cx="3303020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B5542413-87F8-4398-8199-4B1C555D18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998" y="3971800"/>
            <a:ext cx="3840000" cy="28799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83F2B6-817F-4A0E-9284-CD0FEB17D5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1800"/>
            <a:ext cx="3840000" cy="28799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E46C8A6-6FDC-4019-B281-887ECE2B63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999" y="3971800"/>
            <a:ext cx="3840000" cy="28799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D9C3022-EBEF-40C6-9F63-0FDC7175904D}"/>
              </a:ext>
            </a:extLst>
          </p:cNvPr>
          <p:cNvSpPr txBox="1"/>
          <p:nvPr/>
        </p:nvSpPr>
        <p:spPr>
          <a:xfrm>
            <a:off x="1548120" y="3734148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 bins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1EA079-E016-4BB1-B73B-FC12BFBF9F6A}"/>
              </a:ext>
            </a:extLst>
          </p:cNvPr>
          <p:cNvSpPr txBox="1"/>
          <p:nvPr/>
        </p:nvSpPr>
        <p:spPr>
          <a:xfrm>
            <a:off x="5706006" y="3734148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 bins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5BF5DD-4751-475B-874B-DED50C974689}"/>
              </a:ext>
            </a:extLst>
          </p:cNvPr>
          <p:cNvSpPr txBox="1"/>
          <p:nvPr/>
        </p:nvSpPr>
        <p:spPr>
          <a:xfrm>
            <a:off x="9917233" y="3735934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50 bins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230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969FCD-AD74-4670-9BB9-BBC398DB4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868" y="1684947"/>
            <a:ext cx="4650808" cy="3488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7A8BE1-E98D-44D8-8F98-07AFC4C81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10" y="645653"/>
            <a:ext cx="6036534" cy="452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12CE4D-5744-41B1-80E3-8313052CD783}"/>
                  </a:ext>
                </a:extLst>
              </p:cNvPr>
              <p:cNvSpPr txBox="1"/>
              <p:nvPr/>
            </p:nvSpPr>
            <p:spPr>
              <a:xfrm>
                <a:off x="7889487" y="1115945"/>
                <a:ext cx="3244286" cy="5690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𝐵𝑎𝑠𝑒𝑙𝑖𝑛𝑒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∝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𝐿𝑒𝑛𝑔𝑡h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𝑑𝑎𝑡𝑎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𝑠𝑒𝑡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12CE4D-5744-41B1-80E3-8313052CD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487" y="1115945"/>
                <a:ext cx="3244286" cy="5690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3D58776-3FE2-45E5-A290-57EBE626A8C9}"/>
              </a:ext>
            </a:extLst>
          </p:cNvPr>
          <p:cNvSpPr txBox="1"/>
          <p:nvPr/>
        </p:nvSpPr>
        <p:spPr>
          <a:xfrm>
            <a:off x="8940800" y="5491976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#bins = 10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2DCC28-2661-445F-8573-63DB94CE0B28}"/>
              </a:ext>
            </a:extLst>
          </p:cNvPr>
          <p:cNvSpPr/>
          <p:nvPr/>
        </p:nvSpPr>
        <p:spPr>
          <a:xfrm>
            <a:off x="2882619" y="5491976"/>
            <a:ext cx="1492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#trials = 100 k</a:t>
            </a:r>
          </a:p>
        </p:txBody>
      </p:sp>
    </p:spTree>
    <p:extLst>
      <p:ext uri="{BB962C8B-B14F-4D97-AF65-F5344CB8AC3E}">
        <p14:creationId xmlns:p14="http://schemas.microsoft.com/office/powerpoint/2010/main" val="3112889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C44D19-10B2-4D33-AED2-3149F425E6CD}"/>
              </a:ext>
            </a:extLst>
          </p:cNvPr>
          <p:cNvSpPr/>
          <p:nvPr/>
        </p:nvSpPr>
        <p:spPr>
          <a:xfrm>
            <a:off x="5626834" y="1378567"/>
            <a:ext cx="6337540" cy="32164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D9210C-9749-4BCA-8FAF-032912519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TDMI between spike train and local field potential(LFP)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DEAA79F-4532-430D-B6D0-B3F0FEE02D17}"/>
              </a:ext>
            </a:extLst>
          </p:cNvPr>
          <p:cNvCxnSpPr>
            <a:cxnSpLocks/>
          </p:cNvCxnSpPr>
          <p:nvPr/>
        </p:nvCxnSpPr>
        <p:spPr>
          <a:xfrm>
            <a:off x="1157207" y="2435035"/>
            <a:ext cx="293440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3DB1DDA-69ED-4834-819A-68FA0A4970A7}"/>
              </a:ext>
            </a:extLst>
          </p:cNvPr>
          <p:cNvSpPr txBox="1"/>
          <p:nvPr/>
        </p:nvSpPr>
        <p:spPr>
          <a:xfrm>
            <a:off x="1241156" y="2140567"/>
            <a:ext cx="2850460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0 0 0 0 1 0 0 0 1 0 0 0 0 1 0 1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1A7C4B-7EEC-4DD6-A67F-B0D48EB43788}"/>
              </a:ext>
            </a:extLst>
          </p:cNvPr>
          <p:cNvSpPr txBox="1"/>
          <p:nvPr/>
        </p:nvSpPr>
        <p:spPr>
          <a:xfrm>
            <a:off x="838200" y="1733803"/>
            <a:ext cx="1188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Spike Train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8ABF81A-5CCA-42AC-AB0D-F2197EB0E59A}"/>
              </a:ext>
            </a:extLst>
          </p:cNvPr>
          <p:cNvCxnSpPr>
            <a:cxnSpLocks/>
          </p:cNvCxnSpPr>
          <p:nvPr/>
        </p:nvCxnSpPr>
        <p:spPr>
          <a:xfrm>
            <a:off x="1157207" y="3485045"/>
            <a:ext cx="293440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4B9BE92-5893-4400-8F07-9FC06D5480EA}"/>
              </a:ext>
            </a:extLst>
          </p:cNvPr>
          <p:cNvSpPr txBox="1"/>
          <p:nvPr/>
        </p:nvSpPr>
        <p:spPr>
          <a:xfrm>
            <a:off x="838200" y="2744998"/>
            <a:ext cx="2057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Field Potential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2ED9E6-B99E-4F11-B368-75A6707637C2}"/>
                  </a:ext>
                </a:extLst>
              </p:cNvPr>
              <p:cNvSpPr txBox="1"/>
              <p:nvPr/>
            </p:nvSpPr>
            <p:spPr>
              <a:xfrm>
                <a:off x="1205096" y="3076899"/>
                <a:ext cx="2884379" cy="394660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2ED9E6-B99E-4F11-B368-75A670763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096" y="3076899"/>
                <a:ext cx="2884379" cy="394660"/>
              </a:xfrm>
              <a:prstGeom prst="rect">
                <a:avLst/>
              </a:prstGeom>
              <a:blipFill>
                <a:blip r:embed="rId3"/>
                <a:stretch>
                  <a:fillRect b="-156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E419D70-319F-405A-83B2-D51174CD83B8}"/>
              </a:ext>
            </a:extLst>
          </p:cNvPr>
          <p:cNvCxnSpPr/>
          <p:nvPr/>
        </p:nvCxnSpPr>
        <p:spPr>
          <a:xfrm>
            <a:off x="3806126" y="2103135"/>
            <a:ext cx="18597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52EC11F-5961-4131-865C-15F14156816F}"/>
              </a:ext>
            </a:extLst>
          </p:cNvPr>
          <p:cNvCxnSpPr>
            <a:cxnSpLocks/>
          </p:cNvCxnSpPr>
          <p:nvPr/>
        </p:nvCxnSpPr>
        <p:spPr>
          <a:xfrm flipV="1">
            <a:off x="3954456" y="1973745"/>
            <a:ext cx="101795" cy="1048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6B4017F-473C-4357-91C9-13B98CAE8D65}"/>
              </a:ext>
            </a:extLst>
          </p:cNvPr>
          <p:cNvSpPr txBox="1"/>
          <p:nvPr/>
        </p:nvSpPr>
        <p:spPr>
          <a:xfrm>
            <a:off x="3973055" y="1690688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dt</a:t>
            </a:r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76F903-EBED-4373-9D7E-FF0F9F2F7B5E}"/>
              </a:ext>
            </a:extLst>
          </p:cNvPr>
          <p:cNvCxnSpPr/>
          <p:nvPr/>
        </p:nvCxnSpPr>
        <p:spPr>
          <a:xfrm>
            <a:off x="4164774" y="2325233"/>
            <a:ext cx="5247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ADAE79B-705E-41B5-8272-F1053C98692B}"/>
              </a:ext>
            </a:extLst>
          </p:cNvPr>
          <p:cNvCxnSpPr>
            <a:cxnSpLocks/>
          </p:cNvCxnSpPr>
          <p:nvPr/>
        </p:nvCxnSpPr>
        <p:spPr>
          <a:xfrm>
            <a:off x="4162588" y="3336428"/>
            <a:ext cx="5114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0A0792F-253E-414B-906C-6C2CCE24603D}"/>
              </a:ext>
            </a:extLst>
          </p:cNvPr>
          <p:cNvSpPr txBox="1"/>
          <p:nvPr/>
        </p:nvSpPr>
        <p:spPr>
          <a:xfrm>
            <a:off x="4867759" y="214056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579627-F7AF-43AC-9A7B-01C092CC0741}"/>
              </a:ext>
            </a:extLst>
          </p:cNvPr>
          <p:cNvSpPr txBox="1"/>
          <p:nvPr/>
        </p:nvSpPr>
        <p:spPr>
          <a:xfrm>
            <a:off x="4865221" y="3151762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8509D10-D957-4B28-8BE4-F4ADCDDCCFEE}"/>
                  </a:ext>
                </a:extLst>
              </p:cNvPr>
              <p:cNvSpPr/>
              <p:nvPr/>
            </p:nvSpPr>
            <p:spPr>
              <a:xfrm>
                <a:off x="744681" y="3942875"/>
                <a:ext cx="4301113" cy="8050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f>
                                <m:f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8509D10-D957-4B28-8BE4-F4ADCDDCCF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81" y="3942875"/>
                <a:ext cx="4301113" cy="805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A2F45AD-6D50-4D43-B459-C67BD7FD8604}"/>
                  </a:ext>
                </a:extLst>
              </p:cNvPr>
              <p:cNvSpPr txBox="1"/>
              <p:nvPr/>
            </p:nvSpPr>
            <p:spPr>
              <a:xfrm>
                <a:off x="1451000" y="5152755"/>
                <a:ext cx="2554353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𝑟𝑒𝑎𝑙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𝑜𝑏𝑠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𝑋𝑌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A2F45AD-6D50-4D43-B459-C67BD7FD8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000" y="5152755"/>
                <a:ext cx="2554353" cy="403316"/>
              </a:xfrm>
              <a:prstGeom prst="rect">
                <a:avLst/>
              </a:prstGeom>
              <a:blipFill>
                <a:blip r:embed="rId5"/>
                <a:stretch>
                  <a:fillRect l="-1193" r="-119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39FAE525-0605-4CF8-A90C-7C1F00DDD3F7}"/>
              </a:ext>
            </a:extLst>
          </p:cNvPr>
          <p:cNvSpPr/>
          <p:nvPr/>
        </p:nvSpPr>
        <p:spPr>
          <a:xfrm>
            <a:off x="744681" y="6180943"/>
            <a:ext cx="477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Roulston, M. S. (1999). </a:t>
            </a:r>
          </a:p>
          <a:p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Estimating the errors on measured entropy and mutual information.</a:t>
            </a:r>
            <a:endParaRPr lang="en-US" sz="12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59FC1A6-FAAD-4BAD-8796-A88AC7716BA2}"/>
              </a:ext>
            </a:extLst>
          </p:cNvPr>
          <p:cNvGrpSpPr/>
          <p:nvPr/>
        </p:nvGrpSpPr>
        <p:grpSpPr>
          <a:xfrm>
            <a:off x="6465872" y="1867204"/>
            <a:ext cx="4568921" cy="618246"/>
            <a:chOff x="1212459" y="4073709"/>
            <a:chExt cx="4568921" cy="6182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81273D6-C879-43E1-B78D-D343C487F150}"/>
                    </a:ext>
                  </a:extLst>
                </p:cNvPr>
                <p:cNvSpPr txBox="1"/>
                <p:nvPr/>
              </p:nvSpPr>
              <p:spPr>
                <a:xfrm>
                  <a:off x="1212459" y="4073709"/>
                  <a:ext cx="3545521" cy="6182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𝑑𝑣</m:t>
                            </m:r>
                          </m:num>
                          <m:den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=−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3535DA-B254-4FBB-8D56-E7F7EAF672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2459" y="4073709"/>
                  <a:ext cx="3545521" cy="61824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274BA73-8CEE-4C80-9F7B-EF72BFB5EE9E}"/>
                    </a:ext>
                  </a:extLst>
                </p:cNvPr>
                <p:cNvSpPr txBox="1"/>
                <p:nvPr/>
              </p:nvSpPr>
              <p:spPr>
                <a:xfrm>
                  <a:off x="4827721" y="4244332"/>
                  <a:ext cx="95365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D7F989D-1E98-4A54-8155-0CAD5FBFD2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7721" y="4244332"/>
                  <a:ext cx="953659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7643" b="-282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7B71145-FECC-454D-B9C9-24A8A9E1D2F3}"/>
                  </a:ext>
                </a:extLst>
              </p:cNvPr>
              <p:cNvSpPr txBox="1"/>
              <p:nvPr/>
            </p:nvSpPr>
            <p:spPr>
              <a:xfrm>
                <a:off x="6598144" y="2772763"/>
                <a:ext cx="2763375" cy="7362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7B71145-FECC-454D-B9C9-24A8A9E1D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8144" y="2772763"/>
                <a:ext cx="2763375" cy="7362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921CD9-48D8-4623-B15B-E461090595AA}"/>
                  </a:ext>
                </a:extLst>
              </p:cNvPr>
              <p:cNvSpPr txBox="1"/>
              <p:nvPr/>
            </p:nvSpPr>
            <p:spPr>
              <a:xfrm>
                <a:off x="6598144" y="3796303"/>
                <a:ext cx="4370172" cy="5762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0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921CD9-48D8-4623-B15B-E46109059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8144" y="3796303"/>
                <a:ext cx="4370172" cy="576248"/>
              </a:xfrm>
              <a:prstGeom prst="rect">
                <a:avLst/>
              </a:prstGeom>
              <a:blipFill>
                <a:blip r:embed="rId9"/>
                <a:stretch>
                  <a:fillRect l="-3208" t="-13830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5C9E478-32D5-4864-963B-6E41B160407F}"/>
              </a:ext>
            </a:extLst>
          </p:cNvPr>
          <p:cNvSpPr txBox="1"/>
          <p:nvPr/>
        </p:nvSpPr>
        <p:spPr>
          <a:xfrm>
            <a:off x="5676181" y="1453962"/>
            <a:ext cx="4468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Conductance-based Integrate-and-fire model: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504EBF-11F9-418F-83C6-76750956C774}"/>
              </a:ext>
            </a:extLst>
          </p:cNvPr>
          <p:cNvSpPr/>
          <p:nvPr/>
        </p:nvSpPr>
        <p:spPr>
          <a:xfrm>
            <a:off x="5626834" y="4737343"/>
            <a:ext cx="6337540" cy="1830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F5171E-A19C-4B3A-975C-5F5563F1F682}"/>
              </a:ext>
            </a:extLst>
          </p:cNvPr>
          <p:cNvSpPr txBox="1"/>
          <p:nvPr/>
        </p:nvSpPr>
        <p:spPr>
          <a:xfrm>
            <a:off x="5676181" y="4812739"/>
            <a:ext cx="5066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‘Point source’ current model of local field potential: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1A40ECA-39C6-4BF5-9C15-DBE414B35CCA}"/>
                  </a:ext>
                </a:extLst>
              </p:cNvPr>
              <p:cNvSpPr/>
              <p:nvPr/>
            </p:nvSpPr>
            <p:spPr>
              <a:xfrm>
                <a:off x="6517631" y="6003137"/>
                <a:ext cx="3189719" cy="4086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1A40ECA-39C6-4BF5-9C15-DBE414B35C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631" y="6003137"/>
                <a:ext cx="3189719" cy="408638"/>
              </a:xfrm>
              <a:prstGeom prst="rect">
                <a:avLst/>
              </a:prstGeom>
              <a:blipFill>
                <a:blip r:embed="rId10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6E10905-634A-4328-8BFE-CD47D4ECA3B3}"/>
                  </a:ext>
                </a:extLst>
              </p:cNvPr>
              <p:cNvSpPr txBox="1"/>
              <p:nvPr/>
            </p:nvSpPr>
            <p:spPr>
              <a:xfrm>
                <a:off x="9814303" y="6066654"/>
                <a:ext cx="9536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6E10905-634A-4328-8BFE-CD47D4ECA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4303" y="6066654"/>
                <a:ext cx="953659" cy="276999"/>
              </a:xfrm>
              <a:prstGeom prst="rect">
                <a:avLst/>
              </a:prstGeom>
              <a:blipFill>
                <a:blip r:embed="rId11"/>
                <a:stretch>
                  <a:fillRect l="-7692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542F08C9-5797-4C1C-A705-17049814B1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829" y="2479337"/>
            <a:ext cx="1543398" cy="13856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D8FCDC4-9B82-4B2C-A995-677D17C7CD97}"/>
                  </a:ext>
                </a:extLst>
              </p:cNvPr>
              <p:cNvSpPr txBox="1"/>
              <p:nvPr/>
            </p:nvSpPr>
            <p:spPr>
              <a:xfrm>
                <a:off x="6517631" y="5216282"/>
                <a:ext cx="2193036" cy="764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𝜋𝜎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D8FCDC4-9B82-4B2C-A995-677D17C7C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631" y="5216282"/>
                <a:ext cx="2193036" cy="76456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225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D30D7-8A3F-4FA2-94ED-9D223FEB1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AD814-0ECA-4B07-A10D-6CDA3FAD1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Concepts and definitions</a:t>
            </a:r>
          </a:p>
          <a:p>
            <a:pPr lvl="1"/>
            <a:r>
              <a:rPr lang="en-US" dirty="0"/>
              <a:t>Self-information</a:t>
            </a:r>
          </a:p>
          <a:p>
            <a:pPr lvl="1"/>
            <a:r>
              <a:rPr lang="en-US" dirty="0"/>
              <a:t>Entropy</a:t>
            </a:r>
          </a:p>
          <a:p>
            <a:pPr lvl="1"/>
            <a:r>
              <a:rPr lang="en-US" dirty="0"/>
              <a:t>Mutual information(MI) and time-delayed mutual information(TDMI)</a:t>
            </a:r>
          </a:p>
          <a:p>
            <a:r>
              <a:rPr lang="en-US" dirty="0"/>
              <a:t>Related works about TDMI</a:t>
            </a:r>
          </a:p>
          <a:p>
            <a:r>
              <a:rPr lang="en-US" altLang="zh-CN" dirty="0"/>
              <a:t>TDMI between </a:t>
            </a:r>
            <a:r>
              <a:rPr lang="en-US" dirty="0"/>
              <a:t>Gaussian random variables</a:t>
            </a:r>
          </a:p>
          <a:p>
            <a:r>
              <a:rPr lang="en-US" dirty="0"/>
              <a:t>TDMI between spike train and local field potential</a:t>
            </a:r>
          </a:p>
          <a:p>
            <a:pPr lvl="1"/>
            <a:r>
              <a:rPr lang="en-US" dirty="0"/>
              <a:t>TDMI estimation</a:t>
            </a:r>
          </a:p>
          <a:p>
            <a:pPr lvl="1"/>
            <a:r>
              <a:rPr lang="en-US" dirty="0"/>
              <a:t>Data generated by integrate-and-fire neuronal model</a:t>
            </a:r>
          </a:p>
        </p:txBody>
      </p:sp>
    </p:spTree>
    <p:extLst>
      <p:ext uri="{BB962C8B-B14F-4D97-AF65-F5344CB8AC3E}">
        <p14:creationId xmlns:p14="http://schemas.microsoft.com/office/powerpoint/2010/main" val="1850922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05F8A-4569-4834-BAE5-0D9C1138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TDMI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5AEBFDA-A6B4-403F-A78D-73B0A0851628}"/>
                  </a:ext>
                </a:extLst>
              </p:cNvPr>
              <p:cNvSpPr/>
              <p:nvPr/>
            </p:nvSpPr>
            <p:spPr>
              <a:xfrm>
                <a:off x="5935469" y="1543277"/>
                <a:ext cx="24783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estimation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5AEBFDA-A6B4-403F-A78D-73B0A08516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469" y="1543277"/>
                <a:ext cx="2478307" cy="461665"/>
              </a:xfrm>
              <a:prstGeom prst="rect">
                <a:avLst/>
              </a:prstGeom>
              <a:blipFill>
                <a:blip r:embed="rId2"/>
                <a:stretch>
                  <a:fillRect l="-739" t="-10526" r="-2709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9EDADB0-8605-4165-89FE-08B819604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4" y="3798023"/>
            <a:ext cx="3855415" cy="28493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28BD801-6B1E-479C-BC30-F1CE88C4AEFB}"/>
                  </a:ext>
                </a:extLst>
              </p:cNvPr>
              <p:cNvSpPr/>
              <p:nvPr/>
            </p:nvSpPr>
            <p:spPr>
              <a:xfrm>
                <a:off x="827353" y="1457482"/>
                <a:ext cx="4301113" cy="8050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f>
                                <m:f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28BD801-6B1E-479C-BC30-F1CE88C4AE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353" y="1457482"/>
                <a:ext cx="4301113" cy="805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Right 4">
            <a:extLst>
              <a:ext uri="{FF2B5EF4-FFF2-40B4-BE49-F238E27FC236}">
                <a16:creationId xmlns:a16="http://schemas.microsoft.com/office/drawing/2014/main" id="{6B9CE062-F411-42C2-ACD4-133345A6509E}"/>
              </a:ext>
            </a:extLst>
          </p:cNvPr>
          <p:cNvSpPr/>
          <p:nvPr/>
        </p:nvSpPr>
        <p:spPr>
          <a:xfrm>
            <a:off x="5153100" y="1712116"/>
            <a:ext cx="756597" cy="1613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4B81777-59C1-4EAC-AC5C-9F97DC56399D}"/>
              </a:ext>
            </a:extLst>
          </p:cNvPr>
          <p:cNvGrpSpPr/>
          <p:nvPr/>
        </p:nvGrpSpPr>
        <p:grpSpPr>
          <a:xfrm>
            <a:off x="7223185" y="4089621"/>
            <a:ext cx="4574273" cy="2450203"/>
            <a:chOff x="856129" y="3886662"/>
            <a:chExt cx="5332079" cy="285612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01779B4-6E1A-4F01-9898-723B5A15A5EA}"/>
                </a:ext>
              </a:extLst>
            </p:cNvPr>
            <p:cNvGrpSpPr/>
            <p:nvPr/>
          </p:nvGrpSpPr>
          <p:grpSpPr>
            <a:xfrm>
              <a:off x="1188442" y="4306205"/>
              <a:ext cx="2104946" cy="2355197"/>
              <a:chOff x="1321904" y="3241624"/>
              <a:chExt cx="2705088" cy="302668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632B105-0360-4518-9C52-3ADC514A92A6}"/>
                  </a:ext>
                </a:extLst>
              </p:cNvPr>
              <p:cNvGrpSpPr/>
              <p:nvPr/>
            </p:nvGrpSpPr>
            <p:grpSpPr>
              <a:xfrm>
                <a:off x="1321904" y="3677478"/>
                <a:ext cx="2705088" cy="2590834"/>
                <a:chOff x="211571" y="3112724"/>
                <a:chExt cx="4340551" cy="3963914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C69B72A-29F0-441E-A352-928B36ED78BD}"/>
                    </a:ext>
                  </a:extLst>
                </p:cNvPr>
                <p:cNvGrpSpPr/>
                <p:nvPr/>
              </p:nvGrpSpPr>
              <p:grpSpPr>
                <a:xfrm>
                  <a:off x="665922" y="3112724"/>
                  <a:ext cx="3886200" cy="3299792"/>
                  <a:chOff x="4204252" y="3001617"/>
                  <a:chExt cx="3886200" cy="3299792"/>
                </a:xfrm>
              </p:grpSpPr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6E5E68FB-4A75-45DF-9E33-971D5CB8CABE}"/>
                      </a:ext>
                    </a:extLst>
                  </p:cNvPr>
                  <p:cNvSpPr/>
                  <p:nvPr/>
                </p:nvSpPr>
                <p:spPr>
                  <a:xfrm>
                    <a:off x="4204252" y="3001617"/>
                    <a:ext cx="3886200" cy="329979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cxnSp>
                <p:nvCxnSpPr>
                  <p:cNvPr id="18" name="Straight Connector 17">
                    <a:extLst>
                      <a:ext uri="{FF2B5EF4-FFF2-40B4-BE49-F238E27FC236}">
                        <a16:creationId xmlns:a16="http://schemas.microsoft.com/office/drawing/2014/main" id="{B75D2D60-3242-4225-B1EC-7ECEAB9DAB58}"/>
                      </a:ext>
                    </a:extLst>
                  </p:cNvPr>
                  <p:cNvCxnSpPr/>
                  <p:nvPr/>
                </p:nvCxnSpPr>
                <p:spPr>
                  <a:xfrm>
                    <a:off x="4204252" y="4247323"/>
                    <a:ext cx="3886200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>
                    <a:extLst>
                      <a:ext uri="{FF2B5EF4-FFF2-40B4-BE49-F238E27FC236}">
                        <a16:creationId xmlns:a16="http://schemas.microsoft.com/office/drawing/2014/main" id="{6E3BBD13-3BD5-4E59-BB37-F15434B22270}"/>
                      </a:ext>
                    </a:extLst>
                  </p:cNvPr>
                  <p:cNvCxnSpPr/>
                  <p:nvPr/>
                </p:nvCxnSpPr>
                <p:spPr>
                  <a:xfrm>
                    <a:off x="4204252" y="4664767"/>
                    <a:ext cx="3886200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F2D3C18C-C782-40E4-AEF3-99DF82563D8B}"/>
                      </a:ext>
                    </a:extLst>
                  </p:cNvPr>
                  <p:cNvCxnSpPr/>
                  <p:nvPr/>
                </p:nvCxnSpPr>
                <p:spPr>
                  <a:xfrm>
                    <a:off x="4204252" y="3412435"/>
                    <a:ext cx="3886200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>
                    <a:extLst>
                      <a:ext uri="{FF2B5EF4-FFF2-40B4-BE49-F238E27FC236}">
                        <a16:creationId xmlns:a16="http://schemas.microsoft.com/office/drawing/2014/main" id="{36072B59-32CF-481F-B3E5-BD5681F4F1EA}"/>
                      </a:ext>
                    </a:extLst>
                  </p:cNvPr>
                  <p:cNvCxnSpPr/>
                  <p:nvPr/>
                </p:nvCxnSpPr>
                <p:spPr>
                  <a:xfrm>
                    <a:off x="4204252" y="5499655"/>
                    <a:ext cx="3886200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0B5CAF8C-072F-4DAF-8EA1-81F0E003F091}"/>
                      </a:ext>
                    </a:extLst>
                  </p:cNvPr>
                  <p:cNvCxnSpPr/>
                  <p:nvPr/>
                </p:nvCxnSpPr>
                <p:spPr>
                  <a:xfrm>
                    <a:off x="4204252" y="5082211"/>
                    <a:ext cx="3886200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3AADD366-6A10-4F59-8BCE-5C2618F1939B}"/>
                      </a:ext>
                    </a:extLst>
                  </p:cNvPr>
                  <p:cNvCxnSpPr/>
                  <p:nvPr/>
                </p:nvCxnSpPr>
                <p:spPr>
                  <a:xfrm>
                    <a:off x="4204252" y="5917096"/>
                    <a:ext cx="3886200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EFAABA54-806E-48EA-AE11-956EDFA5EBF6}"/>
                      </a:ext>
                    </a:extLst>
                  </p:cNvPr>
                  <p:cNvCxnSpPr/>
                  <p:nvPr/>
                </p:nvCxnSpPr>
                <p:spPr>
                  <a:xfrm>
                    <a:off x="5162082" y="3001617"/>
                    <a:ext cx="0" cy="329979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138A766D-73A3-4EF2-89CC-9D224591C357}"/>
                      </a:ext>
                    </a:extLst>
                  </p:cNvPr>
                  <p:cNvCxnSpPr/>
                  <p:nvPr/>
                </p:nvCxnSpPr>
                <p:spPr>
                  <a:xfrm>
                    <a:off x="7089983" y="3001617"/>
                    <a:ext cx="0" cy="329979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4B078717-9409-4640-88EB-94E24461087E}"/>
                      </a:ext>
                    </a:extLst>
                  </p:cNvPr>
                  <p:cNvCxnSpPr/>
                  <p:nvPr/>
                </p:nvCxnSpPr>
                <p:spPr>
                  <a:xfrm>
                    <a:off x="5644057" y="3001617"/>
                    <a:ext cx="0" cy="329979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97D606A-4049-4F25-BC76-309CD5124D99}"/>
                      </a:ext>
                    </a:extLst>
                  </p:cNvPr>
                  <p:cNvCxnSpPr/>
                  <p:nvPr/>
                </p:nvCxnSpPr>
                <p:spPr>
                  <a:xfrm>
                    <a:off x="6126032" y="3001617"/>
                    <a:ext cx="0" cy="329979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Connector 27">
                    <a:extLst>
                      <a:ext uri="{FF2B5EF4-FFF2-40B4-BE49-F238E27FC236}">
                        <a16:creationId xmlns:a16="http://schemas.microsoft.com/office/drawing/2014/main" id="{6C657287-4355-4529-93C3-4D3EAA08D012}"/>
                      </a:ext>
                    </a:extLst>
                  </p:cNvPr>
                  <p:cNvCxnSpPr/>
                  <p:nvPr/>
                </p:nvCxnSpPr>
                <p:spPr>
                  <a:xfrm>
                    <a:off x="7571960" y="3001617"/>
                    <a:ext cx="0" cy="329979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9D9015C5-4586-4160-B657-2C4F073587F3}"/>
                      </a:ext>
                    </a:extLst>
                  </p:cNvPr>
                  <p:cNvCxnSpPr/>
                  <p:nvPr/>
                </p:nvCxnSpPr>
                <p:spPr>
                  <a:xfrm>
                    <a:off x="4680107" y="3001617"/>
                    <a:ext cx="0" cy="329979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Connector 29">
                    <a:extLst>
                      <a:ext uri="{FF2B5EF4-FFF2-40B4-BE49-F238E27FC236}">
                        <a16:creationId xmlns:a16="http://schemas.microsoft.com/office/drawing/2014/main" id="{B73E9104-D8F6-4807-AA2E-4196510EF7BB}"/>
                      </a:ext>
                    </a:extLst>
                  </p:cNvPr>
                  <p:cNvCxnSpPr/>
                  <p:nvPr/>
                </p:nvCxnSpPr>
                <p:spPr>
                  <a:xfrm>
                    <a:off x="6608007" y="3001617"/>
                    <a:ext cx="0" cy="329979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35D7401E-75DC-4AA2-B261-341D2A6CFFF2}"/>
                      </a:ext>
                    </a:extLst>
                  </p:cNvPr>
                  <p:cNvCxnSpPr/>
                  <p:nvPr/>
                </p:nvCxnSpPr>
                <p:spPr>
                  <a:xfrm>
                    <a:off x="4204252" y="3829879"/>
                    <a:ext cx="3886200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C118CC7-FE8F-47B4-BB96-C4EB7437AB5C}"/>
                    </a:ext>
                  </a:extLst>
                </p:cNvPr>
                <p:cNvSpPr txBox="1"/>
                <p:nvPr/>
              </p:nvSpPr>
              <p:spPr>
                <a:xfrm>
                  <a:off x="2430447" y="6410977"/>
                  <a:ext cx="598958" cy="6656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dirty="0"/>
                    <a:t>X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1461FB7-783A-4377-A3D6-6CB2710DFAE3}"/>
                    </a:ext>
                  </a:extLst>
                </p:cNvPr>
                <p:cNvSpPr txBox="1"/>
                <p:nvPr/>
              </p:nvSpPr>
              <p:spPr>
                <a:xfrm>
                  <a:off x="211571" y="4591207"/>
                  <a:ext cx="585736" cy="6656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dirty="0"/>
                    <a:t>Y</a:t>
                  </a: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254CC1-C3ED-41A2-8D5B-AF4B2B849FF8}"/>
                  </a:ext>
                </a:extLst>
              </p:cNvPr>
              <p:cNvSpPr txBox="1"/>
              <p:nvPr/>
            </p:nvSpPr>
            <p:spPr>
              <a:xfrm>
                <a:off x="1830427" y="3241624"/>
                <a:ext cx="1944623" cy="355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/>
                  <a:t>Uniform partition</a:t>
                </a:r>
                <a:endParaRPr lang="zh-CN" altLang="en-US" sz="1200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FA97BC6-4A48-4CFE-80C3-9E9B760F58D2}"/>
                </a:ext>
              </a:extLst>
            </p:cNvPr>
            <p:cNvGrpSpPr/>
            <p:nvPr/>
          </p:nvGrpSpPr>
          <p:grpSpPr>
            <a:xfrm>
              <a:off x="3590337" y="4310237"/>
              <a:ext cx="2104946" cy="2351165"/>
              <a:chOff x="5327824" y="3246806"/>
              <a:chExt cx="2705088" cy="3021506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F8E05F1C-BD15-4E24-9CB0-4D9A6974D43A}"/>
                  </a:ext>
                </a:extLst>
              </p:cNvPr>
              <p:cNvGrpSpPr/>
              <p:nvPr/>
            </p:nvGrpSpPr>
            <p:grpSpPr>
              <a:xfrm>
                <a:off x="5327824" y="3677478"/>
                <a:ext cx="2705088" cy="2590834"/>
                <a:chOff x="4704510" y="3677478"/>
                <a:chExt cx="3378098" cy="3084974"/>
              </a:xfrm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D27D9709-23C8-4EF1-9433-6ED3A5E5075E}"/>
                    </a:ext>
                  </a:extLst>
                </p:cNvPr>
                <p:cNvSpPr/>
                <p:nvPr/>
              </p:nvSpPr>
              <p:spPr>
                <a:xfrm>
                  <a:off x="5058115" y="3677478"/>
                  <a:ext cx="3024493" cy="256811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878E4909-805A-4846-9395-36AF33F50C72}"/>
                    </a:ext>
                  </a:extLst>
                </p:cNvPr>
                <p:cNvCxnSpPr/>
                <p:nvPr/>
              </p:nvCxnSpPr>
              <p:spPr>
                <a:xfrm>
                  <a:off x="5058115" y="4557516"/>
                  <a:ext cx="3024493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35E5756F-5CE7-498B-9B1A-C087BD071826}"/>
                    </a:ext>
                  </a:extLst>
                </p:cNvPr>
                <p:cNvCxnSpPr/>
                <p:nvPr/>
              </p:nvCxnSpPr>
              <p:spPr>
                <a:xfrm>
                  <a:off x="5058115" y="5200447"/>
                  <a:ext cx="3024493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3D7DF2F2-D10B-478E-B4A5-CC1FC93415C7}"/>
                    </a:ext>
                  </a:extLst>
                </p:cNvPr>
                <p:cNvCxnSpPr/>
                <p:nvPr/>
              </p:nvCxnSpPr>
              <p:spPr>
                <a:xfrm>
                  <a:off x="5058115" y="3867996"/>
                  <a:ext cx="3024493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4F36E00B-5F8F-472D-8BE0-AC543105CD7A}"/>
                    </a:ext>
                  </a:extLst>
                </p:cNvPr>
                <p:cNvCxnSpPr/>
                <p:nvPr/>
              </p:nvCxnSpPr>
              <p:spPr>
                <a:xfrm>
                  <a:off x="5058115" y="5641491"/>
                  <a:ext cx="3024493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6B95B5C7-299D-4D00-A153-687FE3E00051}"/>
                    </a:ext>
                  </a:extLst>
                </p:cNvPr>
                <p:cNvCxnSpPr/>
                <p:nvPr/>
              </p:nvCxnSpPr>
              <p:spPr>
                <a:xfrm>
                  <a:off x="5058115" y="5896798"/>
                  <a:ext cx="3024493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DF5EDB1-4863-478A-B0F1-9CEB164ADE88}"/>
                    </a:ext>
                  </a:extLst>
                </p:cNvPr>
                <p:cNvCxnSpPr/>
                <p:nvPr/>
              </p:nvCxnSpPr>
              <p:spPr>
                <a:xfrm>
                  <a:off x="5853255" y="3677478"/>
                  <a:ext cx="0" cy="256811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0EFDCB8A-11E7-4F65-8061-E9B270B3F1EA}"/>
                    </a:ext>
                  </a:extLst>
                </p:cNvPr>
                <p:cNvCxnSpPr/>
                <p:nvPr/>
              </p:nvCxnSpPr>
              <p:spPr>
                <a:xfrm>
                  <a:off x="7144954" y="3677478"/>
                  <a:ext cx="0" cy="256811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BA6EE079-B599-46BC-B5CE-93799C40380A}"/>
                    </a:ext>
                  </a:extLst>
                </p:cNvPr>
                <p:cNvCxnSpPr/>
                <p:nvPr/>
              </p:nvCxnSpPr>
              <p:spPr>
                <a:xfrm>
                  <a:off x="6633283" y="3677478"/>
                  <a:ext cx="0" cy="256811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6119A4AF-02D7-4D15-9D71-5F455A0067FB}"/>
                    </a:ext>
                  </a:extLst>
                </p:cNvPr>
                <p:cNvCxnSpPr/>
                <p:nvPr/>
              </p:nvCxnSpPr>
              <p:spPr>
                <a:xfrm>
                  <a:off x="7788414" y="3677478"/>
                  <a:ext cx="0" cy="256811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2BD0F08A-074C-4897-A9EE-6EAAA7653D85}"/>
                    </a:ext>
                  </a:extLst>
                </p:cNvPr>
                <p:cNvCxnSpPr/>
                <p:nvPr/>
              </p:nvCxnSpPr>
              <p:spPr>
                <a:xfrm>
                  <a:off x="5299249" y="3677478"/>
                  <a:ext cx="0" cy="256811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BBEBBCCF-8A82-4F43-8822-3E74163BD0C7}"/>
                    </a:ext>
                  </a:extLst>
                </p:cNvPr>
                <p:cNvCxnSpPr/>
                <p:nvPr/>
              </p:nvCxnSpPr>
              <p:spPr>
                <a:xfrm>
                  <a:off x="6958690" y="3677478"/>
                  <a:ext cx="0" cy="256811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9DA59C32-387E-415B-9FF1-FFA52E6D806A}"/>
                    </a:ext>
                  </a:extLst>
                </p:cNvPr>
                <p:cNvCxnSpPr/>
                <p:nvPr/>
              </p:nvCxnSpPr>
              <p:spPr>
                <a:xfrm>
                  <a:off x="5058115" y="4302207"/>
                  <a:ext cx="3024493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42B9887-8314-40F2-8B77-61881F6F559A}"/>
                    </a:ext>
                  </a:extLst>
                </p:cNvPr>
                <p:cNvSpPr txBox="1"/>
                <p:nvPr/>
              </p:nvSpPr>
              <p:spPr>
                <a:xfrm>
                  <a:off x="6431383" y="6244392"/>
                  <a:ext cx="466148" cy="5180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dirty="0"/>
                    <a:t>X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C969064C-7686-4E6E-8039-1FA7FAE36C9D}"/>
                    </a:ext>
                  </a:extLst>
                </p:cNvPr>
                <p:cNvSpPr txBox="1"/>
                <p:nvPr/>
              </p:nvSpPr>
              <p:spPr>
                <a:xfrm>
                  <a:off x="4704510" y="4828131"/>
                  <a:ext cx="455858" cy="5180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dirty="0"/>
                    <a:t>Y</a:t>
                  </a:r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81AE93F-E23B-4643-85BD-59B11F7EF72A}"/>
                  </a:ext>
                </a:extLst>
              </p:cNvPr>
              <p:cNvSpPr txBox="1"/>
              <p:nvPr/>
            </p:nvSpPr>
            <p:spPr>
              <a:xfrm>
                <a:off x="5832379" y="3246806"/>
                <a:ext cx="2079907" cy="355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/>
                  <a:t>Adaptive partition</a:t>
                </a:r>
                <a:endParaRPr lang="zh-CN" altLang="en-US" sz="12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3F639A47-4965-43E3-AD67-796BC6D16CB9}"/>
                    </a:ext>
                  </a:extLst>
                </p:cNvPr>
                <p:cNvSpPr/>
                <p:nvPr/>
              </p:nvSpPr>
              <p:spPr>
                <a:xfrm>
                  <a:off x="4028745" y="5276908"/>
                  <a:ext cx="1326645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a14:m>
                  <a:r>
                    <a:rPr lang="en-US" altLang="zh-CN" sz="1400" dirty="0"/>
                    <a:t>=</a:t>
                  </a:r>
                  <a:r>
                    <a:rPr lang="en-US" altLang="zh-CN" sz="1400" dirty="0" err="1"/>
                    <a:t>Const</a:t>
                  </a:r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3F639A47-4965-43E3-AD67-796BC6D16C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8745" y="5276908"/>
                  <a:ext cx="1326645" cy="307777"/>
                </a:xfrm>
                <a:prstGeom prst="rect">
                  <a:avLst/>
                </a:prstGeom>
                <a:blipFill>
                  <a:blip r:embed="rId5"/>
                  <a:stretch>
                    <a:fillRect t="-4651" r="-16043" b="-395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9EEC6CE-C839-4FBD-B885-06B926F5E081}"/>
                </a:ext>
              </a:extLst>
            </p:cNvPr>
            <p:cNvSpPr/>
            <p:nvPr/>
          </p:nvSpPr>
          <p:spPr>
            <a:xfrm>
              <a:off x="856129" y="3886662"/>
              <a:ext cx="5332079" cy="28561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E0A0A473-A1FA-4663-8CFF-802CEDBB6DB4}"/>
                    </a:ext>
                  </a:extLst>
                </p:cNvPr>
                <p:cNvSpPr/>
                <p:nvPr/>
              </p:nvSpPr>
              <p:spPr>
                <a:xfrm>
                  <a:off x="878750" y="3925720"/>
                  <a:ext cx="1989053" cy="3946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𝑅𝑒𝑚𝑎𝑟𝑘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E0A0A473-A1FA-4663-8CFF-802CEDBB6D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750" y="3925720"/>
                  <a:ext cx="1989053" cy="394641"/>
                </a:xfrm>
                <a:prstGeom prst="rect">
                  <a:avLst/>
                </a:prstGeom>
                <a:blipFill>
                  <a:blip r:embed="rId6"/>
                  <a:stretch>
                    <a:fillRect b="-3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781B3A5-4A6F-4E65-A88D-F6AD16DE61D1}"/>
                  </a:ext>
                </a:extLst>
              </p:cNvPr>
              <p:cNvSpPr txBox="1"/>
              <p:nvPr/>
            </p:nvSpPr>
            <p:spPr>
              <a:xfrm>
                <a:off x="892081" y="2522215"/>
                <a:ext cx="2633349" cy="3945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781B3A5-4A6F-4E65-A88D-F6AD16DE6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81" y="2522215"/>
                <a:ext cx="2633349" cy="394532"/>
              </a:xfrm>
              <a:prstGeom prst="rect">
                <a:avLst/>
              </a:prstGeom>
              <a:blipFill>
                <a:blip r:embed="rId7"/>
                <a:stretch>
                  <a:fillRect b="-1093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Arrow: Right 56">
            <a:extLst>
              <a:ext uri="{FF2B5EF4-FFF2-40B4-BE49-F238E27FC236}">
                <a16:creationId xmlns:a16="http://schemas.microsoft.com/office/drawing/2014/main" id="{35FA889E-A274-4083-84FB-32F281F0D6D3}"/>
              </a:ext>
            </a:extLst>
          </p:cNvPr>
          <p:cNvSpPr/>
          <p:nvPr/>
        </p:nvSpPr>
        <p:spPr>
          <a:xfrm>
            <a:off x="3484485" y="2658258"/>
            <a:ext cx="631920" cy="1247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88EB1B6-2963-487F-A8AC-F35FA67A5F31}"/>
                  </a:ext>
                </a:extLst>
              </p:cNvPr>
              <p:cNvSpPr/>
              <p:nvPr/>
            </p:nvSpPr>
            <p:spPr>
              <a:xfrm>
                <a:off x="4116405" y="2554273"/>
                <a:ext cx="7321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88EB1B6-2963-487F-A8AC-F35FA67A5F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6405" y="2554273"/>
                <a:ext cx="73218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Arrow: Bent-Up 58">
            <a:extLst>
              <a:ext uri="{FF2B5EF4-FFF2-40B4-BE49-F238E27FC236}">
                <a16:creationId xmlns:a16="http://schemas.microsoft.com/office/drawing/2014/main" id="{E4FDFE35-45AB-4893-A2C0-92D7191A1194}"/>
              </a:ext>
            </a:extLst>
          </p:cNvPr>
          <p:cNvSpPr/>
          <p:nvPr/>
        </p:nvSpPr>
        <p:spPr>
          <a:xfrm rot="5400000">
            <a:off x="1892785" y="2901582"/>
            <a:ext cx="592030" cy="797067"/>
          </a:xfrm>
          <a:prstGeom prst="bentUpArrow">
            <a:avLst>
              <a:gd name="adj1" fmla="val 14500"/>
              <a:gd name="adj2" fmla="val 17233"/>
              <a:gd name="adj3" fmla="val 341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5C9C6B3-0903-42CF-8BCE-7D1C57F12C81}"/>
                  </a:ext>
                </a:extLst>
              </p:cNvPr>
              <p:cNvSpPr/>
              <p:nvPr/>
            </p:nvSpPr>
            <p:spPr>
              <a:xfrm>
                <a:off x="2676108" y="3118639"/>
                <a:ext cx="3179588" cy="678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𝑘𝑚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5C9C6B3-0903-42CF-8BCE-7D1C57F12C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108" y="3118639"/>
                <a:ext cx="3179588" cy="678006"/>
              </a:xfrm>
              <a:prstGeom prst="rect">
                <a:avLst/>
              </a:prstGeom>
              <a:blipFill>
                <a:blip r:embed="rId9"/>
                <a:stretch>
                  <a:fillRect t="-4505" b="-4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Arrow: Right 60">
            <a:extLst>
              <a:ext uri="{FF2B5EF4-FFF2-40B4-BE49-F238E27FC236}">
                <a16:creationId xmlns:a16="http://schemas.microsoft.com/office/drawing/2014/main" id="{015F2DDD-6464-45BB-9FA6-69A519EE87F6}"/>
              </a:ext>
            </a:extLst>
          </p:cNvPr>
          <p:cNvSpPr/>
          <p:nvPr/>
        </p:nvSpPr>
        <p:spPr>
          <a:xfrm>
            <a:off x="5844309" y="3417270"/>
            <a:ext cx="305897" cy="178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FF46EB1-934C-4B21-832D-6174C58D2437}"/>
                  </a:ext>
                </a:extLst>
              </p:cNvPr>
              <p:cNvSpPr/>
              <p:nvPr/>
            </p:nvSpPr>
            <p:spPr>
              <a:xfrm>
                <a:off x="6200255" y="3263832"/>
                <a:ext cx="893706" cy="4073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FF46EB1-934C-4B21-832D-6174C58D24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255" y="3263832"/>
                <a:ext cx="893706" cy="407356"/>
              </a:xfrm>
              <a:prstGeom prst="rect">
                <a:avLst/>
              </a:prstGeom>
              <a:blipFill>
                <a:blip r:embed="rId10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Arrow: Right 62">
            <a:extLst>
              <a:ext uri="{FF2B5EF4-FFF2-40B4-BE49-F238E27FC236}">
                <a16:creationId xmlns:a16="http://schemas.microsoft.com/office/drawing/2014/main" id="{0EC5CB21-4DB9-4BE1-8AC9-9562B9FF4B32}"/>
              </a:ext>
            </a:extLst>
          </p:cNvPr>
          <p:cNvSpPr/>
          <p:nvPr/>
        </p:nvSpPr>
        <p:spPr>
          <a:xfrm>
            <a:off x="7190176" y="3419719"/>
            <a:ext cx="305897" cy="178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BDE62594-EBD7-4C09-90A1-E515AAF8AE41}"/>
                  </a:ext>
                </a:extLst>
              </p:cNvPr>
              <p:cNvSpPr/>
              <p:nvPr/>
            </p:nvSpPr>
            <p:spPr>
              <a:xfrm>
                <a:off x="7697291" y="3184483"/>
                <a:ext cx="2088905" cy="582595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p>
                              </m:sSup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BDE62594-EBD7-4C09-90A1-E515AAF8AE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291" y="3184483"/>
                <a:ext cx="2088905" cy="58259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Arrow: Right 66">
            <a:extLst>
              <a:ext uri="{FF2B5EF4-FFF2-40B4-BE49-F238E27FC236}">
                <a16:creationId xmlns:a16="http://schemas.microsoft.com/office/drawing/2014/main" id="{C518514D-905D-4122-B2D1-481BADA85D58}"/>
              </a:ext>
            </a:extLst>
          </p:cNvPr>
          <p:cNvSpPr/>
          <p:nvPr/>
        </p:nvSpPr>
        <p:spPr>
          <a:xfrm>
            <a:off x="4875607" y="2651819"/>
            <a:ext cx="305897" cy="178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3256A452-FED4-410F-8A05-408AEFDCBE5D}"/>
                  </a:ext>
                </a:extLst>
              </p:cNvPr>
              <p:cNvSpPr/>
              <p:nvPr/>
            </p:nvSpPr>
            <p:spPr>
              <a:xfrm>
                <a:off x="5382722" y="2416583"/>
                <a:ext cx="1637692" cy="52322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3256A452-FED4-410F-8A05-408AEFDCBE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2722" y="2416583"/>
                <a:ext cx="163769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928802A4-E894-44CB-B261-1CF35A418D88}"/>
              </a:ext>
            </a:extLst>
          </p:cNvPr>
          <p:cNvSpPr txBox="1"/>
          <p:nvPr/>
        </p:nvSpPr>
        <p:spPr>
          <a:xfrm>
            <a:off x="7453679" y="2413685"/>
            <a:ext cx="357663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Treated time series of LFP as WSS signal.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Neglect the autocovariance length of LFP.</a:t>
            </a:r>
          </a:p>
        </p:txBody>
      </p:sp>
    </p:spTree>
    <p:extLst>
      <p:ext uri="{BB962C8B-B14F-4D97-AF65-F5344CB8AC3E}">
        <p14:creationId xmlns:p14="http://schemas.microsoft.com/office/powerpoint/2010/main" val="3444963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81F4D-E306-4CC5-B5F8-796187F90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186" y="739436"/>
            <a:ext cx="6418863" cy="74704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Paradigm of simulation</a:t>
            </a:r>
            <a:endParaRPr lang="en-US" sz="4000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D96793-9DE0-463D-B8F4-9E7B7621B674}"/>
              </a:ext>
            </a:extLst>
          </p:cNvPr>
          <p:cNvGrpSpPr/>
          <p:nvPr/>
        </p:nvGrpSpPr>
        <p:grpSpPr>
          <a:xfrm>
            <a:off x="1043876" y="2254211"/>
            <a:ext cx="10598548" cy="2904843"/>
            <a:chOff x="608447" y="1535754"/>
            <a:chExt cx="10598548" cy="290484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486E053-56F9-4E36-8E2B-1D1C74B353B5}"/>
                </a:ext>
              </a:extLst>
            </p:cNvPr>
            <p:cNvSpPr txBox="1"/>
            <p:nvPr/>
          </p:nvSpPr>
          <p:spPr>
            <a:xfrm>
              <a:off x="8328433" y="2713855"/>
              <a:ext cx="1522106" cy="51935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Neuron </a:t>
              </a:r>
              <a:r>
                <a:rPr lang="en-US" altLang="zh-CN" dirty="0"/>
                <a:t>2</a:t>
              </a:r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CCBF235-6471-4D02-ADE7-8264FDD730B6}"/>
                </a:ext>
              </a:extLst>
            </p:cNvPr>
            <p:cNvSpPr txBox="1"/>
            <p:nvPr/>
          </p:nvSpPr>
          <p:spPr>
            <a:xfrm>
              <a:off x="2654220" y="2713855"/>
              <a:ext cx="1522106" cy="51935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Neuron 1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24B471B-6F69-4157-BCEC-8E3E8B660EEB}"/>
                </a:ext>
              </a:extLst>
            </p:cNvPr>
            <p:cNvSpPr/>
            <p:nvPr/>
          </p:nvSpPr>
          <p:spPr>
            <a:xfrm>
              <a:off x="4447997" y="2713855"/>
              <a:ext cx="1084785" cy="49868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Spikes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282628F-BFE1-4276-B445-58C3E01B81AC}"/>
                </a:ext>
              </a:extLst>
            </p:cNvPr>
            <p:cNvSpPr/>
            <p:nvPr/>
          </p:nvSpPr>
          <p:spPr>
            <a:xfrm>
              <a:off x="10122210" y="2713854"/>
              <a:ext cx="1084785" cy="51935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</a:rPr>
                <a:t>Spikes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C032F15-DBC6-4962-BD2E-42592134F9D7}"/>
                </a:ext>
              </a:extLst>
            </p:cNvPr>
            <p:cNvCxnSpPr>
              <a:cxnSpLocks/>
              <a:stCxn id="5" idx="3"/>
              <a:endCxn id="64" idx="1"/>
            </p:cNvCxnSpPr>
            <p:nvPr/>
          </p:nvCxnSpPr>
          <p:spPr>
            <a:xfrm flipV="1">
              <a:off x="5532782" y="2963198"/>
              <a:ext cx="77915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42BCD76-8B19-495F-8CE7-6E74A807B774}"/>
                </a:ext>
              </a:extLst>
            </p:cNvPr>
            <p:cNvCxnSpPr>
              <a:cxnSpLocks/>
              <a:stCxn id="3" idx="6"/>
              <a:endCxn id="6" idx="1"/>
            </p:cNvCxnSpPr>
            <p:nvPr/>
          </p:nvCxnSpPr>
          <p:spPr>
            <a:xfrm flipV="1">
              <a:off x="9850539" y="2973530"/>
              <a:ext cx="27167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D2F3FFE-313B-4992-8398-92B46B05E0ED}"/>
                </a:ext>
              </a:extLst>
            </p:cNvPr>
            <p:cNvCxnSpPr>
              <a:cxnSpLocks/>
              <a:stCxn id="4" idx="6"/>
              <a:endCxn id="5" idx="1"/>
            </p:cNvCxnSpPr>
            <p:nvPr/>
          </p:nvCxnSpPr>
          <p:spPr>
            <a:xfrm flipV="1">
              <a:off x="4176326" y="2963199"/>
              <a:ext cx="271671" cy="103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73B19AB-0BED-48C5-8F03-13E23128E919}"/>
                </a:ext>
              </a:extLst>
            </p:cNvPr>
            <p:cNvSpPr txBox="1"/>
            <p:nvPr/>
          </p:nvSpPr>
          <p:spPr>
            <a:xfrm>
              <a:off x="2885660" y="3794266"/>
              <a:ext cx="10592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Synaptic Current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F9054A-2C95-4A16-8154-16B184FF1E0E}"/>
                </a:ext>
              </a:extLst>
            </p:cNvPr>
            <p:cNvSpPr txBox="1"/>
            <p:nvPr/>
          </p:nvSpPr>
          <p:spPr>
            <a:xfrm>
              <a:off x="8581170" y="3794266"/>
              <a:ext cx="10166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Synaptic Current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C81027B-B50F-4082-AB76-0405455AFAAF}"/>
                </a:ext>
              </a:extLst>
            </p:cNvPr>
            <p:cNvCxnSpPr>
              <a:cxnSpLocks/>
              <a:stCxn id="4" idx="4"/>
              <a:endCxn id="13" idx="0"/>
            </p:cNvCxnSpPr>
            <p:nvPr/>
          </p:nvCxnSpPr>
          <p:spPr>
            <a:xfrm>
              <a:off x="3415273" y="3233206"/>
              <a:ext cx="0" cy="5610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54CB8DE-CD66-4002-9118-1050647BE02A}"/>
                </a:ext>
              </a:extLst>
            </p:cNvPr>
            <p:cNvCxnSpPr>
              <a:cxnSpLocks/>
              <a:stCxn id="3" idx="4"/>
              <a:endCxn id="14" idx="0"/>
            </p:cNvCxnSpPr>
            <p:nvPr/>
          </p:nvCxnSpPr>
          <p:spPr>
            <a:xfrm>
              <a:off x="9089486" y="3233206"/>
              <a:ext cx="0" cy="5610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721709-7273-4F98-82F4-18E15C3CE7D1}"/>
                </a:ext>
              </a:extLst>
            </p:cNvPr>
            <p:cNvSpPr txBox="1"/>
            <p:nvPr/>
          </p:nvSpPr>
          <p:spPr>
            <a:xfrm>
              <a:off x="608447" y="1535754"/>
              <a:ext cx="1945408" cy="458629"/>
            </a:xfrm>
            <a:prstGeom prst="snip2Diag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Poisson Driving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74D71EF-47B0-491E-BEFD-8D9676839898}"/>
                </a:ext>
              </a:extLst>
            </p:cNvPr>
            <p:cNvSpPr txBox="1"/>
            <p:nvPr/>
          </p:nvSpPr>
          <p:spPr>
            <a:xfrm>
              <a:off x="6122976" y="1553614"/>
              <a:ext cx="1863823" cy="440769"/>
            </a:xfrm>
            <a:prstGeom prst="snip2Diag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Poisson Driving</a:t>
              </a:r>
            </a:p>
          </p:txBody>
        </p: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45F1719C-4ECD-483F-8EDC-DA07427CC960}"/>
                </a:ext>
              </a:extLst>
            </p:cNvPr>
            <p:cNvCxnSpPr>
              <a:cxnSpLocks/>
              <a:stCxn id="21" idx="1"/>
              <a:endCxn id="30" idx="0"/>
            </p:cNvCxnSpPr>
            <p:nvPr/>
          </p:nvCxnSpPr>
          <p:spPr>
            <a:xfrm rot="5400000">
              <a:off x="1201245" y="2374289"/>
              <a:ext cx="759812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305188B-8D90-46B3-A65B-58500AA4EFB0}"/>
                </a:ext>
              </a:extLst>
            </p:cNvPr>
            <p:cNvCxnSpPr>
              <a:cxnSpLocks/>
              <a:stCxn id="30" idx="3"/>
              <a:endCxn id="4" idx="2"/>
            </p:cNvCxnSpPr>
            <p:nvPr/>
          </p:nvCxnSpPr>
          <p:spPr>
            <a:xfrm>
              <a:off x="2324100" y="2973530"/>
              <a:ext cx="33012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303BD12-0D96-4EA7-90A0-4B85058710ED}"/>
                </a:ext>
              </a:extLst>
            </p:cNvPr>
            <p:cNvCxnSpPr>
              <a:cxnSpLocks/>
              <a:stCxn id="22" idx="1"/>
              <a:endCxn id="64" idx="0"/>
            </p:cNvCxnSpPr>
            <p:nvPr/>
          </p:nvCxnSpPr>
          <p:spPr>
            <a:xfrm>
              <a:off x="7054888" y="1994383"/>
              <a:ext cx="0" cy="7494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EC0AC6E-C4B4-4A5B-9B8B-45C0EA24717C}"/>
                </a:ext>
              </a:extLst>
            </p:cNvPr>
            <p:cNvSpPr/>
            <p:nvPr/>
          </p:nvSpPr>
          <p:spPr>
            <a:xfrm>
              <a:off x="838200" y="2754195"/>
              <a:ext cx="1485900" cy="4386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Conductance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177B271-C61A-4263-B9DF-F3BFEC728412}"/>
                </a:ext>
              </a:extLst>
            </p:cNvPr>
            <p:cNvSpPr/>
            <p:nvPr/>
          </p:nvSpPr>
          <p:spPr>
            <a:xfrm>
              <a:off x="6311938" y="2743863"/>
              <a:ext cx="1485900" cy="4386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Conductance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4344F171-E8DB-4AE3-8ACD-49DA0EB413C5}"/>
                </a:ext>
              </a:extLst>
            </p:cNvPr>
            <p:cNvCxnSpPr>
              <a:stCxn id="64" idx="3"/>
              <a:endCxn id="3" idx="2"/>
            </p:cNvCxnSpPr>
            <p:nvPr/>
          </p:nvCxnSpPr>
          <p:spPr>
            <a:xfrm>
              <a:off x="7797838" y="2963198"/>
              <a:ext cx="530595" cy="103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3FE41EAE-C80E-4652-ADC4-D86D509CAA4C}"/>
              </a:ext>
            </a:extLst>
          </p:cNvPr>
          <p:cNvSpPr/>
          <p:nvPr/>
        </p:nvSpPr>
        <p:spPr>
          <a:xfrm>
            <a:off x="1121228" y="2978973"/>
            <a:ext cx="5095543" cy="213180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A2774BDE-041C-40F8-ADD5-9C180FC7F6D6}"/>
              </a:ext>
            </a:extLst>
          </p:cNvPr>
          <p:cNvSpPr/>
          <p:nvPr/>
        </p:nvSpPr>
        <p:spPr>
          <a:xfrm>
            <a:off x="6587829" y="2978973"/>
            <a:ext cx="5212284" cy="213180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43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22B04-1393-4F18-A73D-7EBC88503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457201"/>
            <a:ext cx="3575737" cy="8490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dirty="0"/>
              <a:t>Sample Figure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52A7A-5A0E-41F4-8C12-795C7D27F6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9796" y="1656878"/>
            <a:ext cx="3824120" cy="1983469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US" sz="2400" dirty="0"/>
              <a:t>The peak lying on the positive side of the graph indicates the same direction of neuronal information as the physical connection does.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4791C41D-D3F5-4BB5-B666-CEF8CD9816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4188869"/>
              </p:ext>
            </p:extLst>
          </p:nvPr>
        </p:nvGraphicFramePr>
        <p:xfrm>
          <a:off x="759796" y="3640347"/>
          <a:ext cx="3824121" cy="221996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853743">
                  <a:extLst>
                    <a:ext uri="{9D8B030D-6E8A-4147-A177-3AD203B41FA5}">
                      <a16:colId xmlns:a16="http://schemas.microsoft.com/office/drawing/2014/main" val="3268484080"/>
                    </a:ext>
                  </a:extLst>
                </a:gridCol>
                <a:gridCol w="1970378">
                  <a:extLst>
                    <a:ext uri="{9D8B030D-6E8A-4147-A177-3AD203B41FA5}">
                      <a16:colId xmlns:a16="http://schemas.microsoft.com/office/drawing/2014/main" val="1660750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494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#bins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379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Poisson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90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Forward Strength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1771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Synaptic Strength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394261"/>
                  </a:ext>
                </a:extLst>
              </a:tr>
              <a:tr h="15554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695568"/>
                  </a:ext>
                </a:extLst>
              </a:tr>
            </a:tbl>
          </a:graphicData>
        </a:graphic>
      </p:graphicFrame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1865094-219C-4EC0-BBDF-28B47BBAFD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004" y="1224682"/>
            <a:ext cx="6172200" cy="4629149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8341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A7FFC5-D950-4189-B69E-1A562AA92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18" y="103756"/>
            <a:ext cx="3600001" cy="27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14BBE7-3F6B-492B-8CC1-CB01090FB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227" y="103756"/>
            <a:ext cx="3600001" cy="27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F2BC20-E993-462E-BACD-CEF4DB509C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736" y="103756"/>
            <a:ext cx="3600001" cy="270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143DF8-13B3-41C4-8811-C7E885E74D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19" y="3429000"/>
            <a:ext cx="3600000" cy="270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CC5256-DD60-463B-944E-43562A8C86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229" y="3429000"/>
            <a:ext cx="3600000" cy="27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42E76B-4B84-4C91-89D1-EBF0573B81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738" y="3429000"/>
            <a:ext cx="3600000" cy="270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51017E4-8A6A-413C-96B2-454772BEE4EF}"/>
              </a:ext>
            </a:extLst>
          </p:cNvPr>
          <p:cNvSpPr txBox="1"/>
          <p:nvPr/>
        </p:nvSpPr>
        <p:spPr>
          <a:xfrm>
            <a:off x="2348874" y="6291889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#bins=20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9A546C-340D-4509-9147-2C164113EDFC}"/>
              </a:ext>
            </a:extLst>
          </p:cNvPr>
          <p:cNvSpPr txBox="1"/>
          <p:nvPr/>
        </p:nvSpPr>
        <p:spPr>
          <a:xfrm>
            <a:off x="5959543" y="6323319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#bins=30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C52E77-EF39-4C70-AB52-19B9E28BCB94}"/>
              </a:ext>
            </a:extLst>
          </p:cNvPr>
          <p:cNvSpPr txBox="1"/>
          <p:nvPr/>
        </p:nvSpPr>
        <p:spPr>
          <a:xfrm>
            <a:off x="9408805" y="6306687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#bins=40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52C76B-7B2D-485D-817B-1F94EB7EF8E1}"/>
              </a:ext>
            </a:extLst>
          </p:cNvPr>
          <p:cNvSpPr txBox="1"/>
          <p:nvPr/>
        </p:nvSpPr>
        <p:spPr>
          <a:xfrm>
            <a:off x="54332" y="2923684"/>
            <a:ext cx="229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Length of time series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9A3127-0CF7-49C6-B973-02B7E0B022B1}"/>
              </a:ext>
            </a:extLst>
          </p:cNvPr>
          <p:cNvSpPr txBox="1"/>
          <p:nvPr/>
        </p:nvSpPr>
        <p:spPr>
          <a:xfrm>
            <a:off x="5995146" y="2940316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10k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97BF34-5B01-4FB6-BB02-34315370A2D9}"/>
              </a:ext>
            </a:extLst>
          </p:cNvPr>
          <p:cNvSpPr txBox="1"/>
          <p:nvPr/>
        </p:nvSpPr>
        <p:spPr>
          <a:xfrm>
            <a:off x="9444408" y="2923684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100k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2E5EEA-EEE5-4CCC-AE7C-547B5AA2EC53}"/>
              </a:ext>
            </a:extLst>
          </p:cNvPr>
          <p:cNvSpPr/>
          <p:nvPr/>
        </p:nvSpPr>
        <p:spPr>
          <a:xfrm>
            <a:off x="2500359" y="2939739"/>
            <a:ext cx="732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1k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9B3DA1-9974-4B5E-86BF-5ECF96D8ACCE}"/>
              </a:ext>
            </a:extLst>
          </p:cNvPr>
          <p:cNvSpPr txBox="1"/>
          <p:nvPr/>
        </p:nvSpPr>
        <p:spPr>
          <a:xfrm>
            <a:off x="109256" y="4611587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100k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A4CB78-EE9C-46B2-BC87-EA924E2C25B4}"/>
              </a:ext>
            </a:extLst>
          </p:cNvPr>
          <p:cNvSpPr txBox="1"/>
          <p:nvPr/>
        </p:nvSpPr>
        <p:spPr>
          <a:xfrm>
            <a:off x="109256" y="1429520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#bins=10</a:t>
            </a:r>
          </a:p>
        </p:txBody>
      </p:sp>
    </p:spTree>
    <p:extLst>
      <p:ext uri="{BB962C8B-B14F-4D97-AF65-F5344CB8AC3E}">
        <p14:creationId xmlns:p14="http://schemas.microsoft.com/office/powerpoint/2010/main" val="1483401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F6FCD4-B1FB-4992-A157-4C8CC5EC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28" y="3341299"/>
            <a:ext cx="3672539" cy="27544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FD2F62-646D-4B88-8FEF-B32DF8F41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28" y="519983"/>
            <a:ext cx="3672539" cy="2754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623007-7C82-44A4-B623-FA77FE8A5B3B}"/>
              </a:ext>
            </a:extLst>
          </p:cNvPr>
          <p:cNvSpPr txBox="1"/>
          <p:nvPr/>
        </p:nvSpPr>
        <p:spPr>
          <a:xfrm>
            <a:off x="2176767" y="371408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#bins = 10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F90B84-AAF5-4BA2-A890-7C7F4E05F1A0}"/>
              </a:ext>
            </a:extLst>
          </p:cNvPr>
          <p:cNvSpPr/>
          <p:nvPr/>
        </p:nvSpPr>
        <p:spPr>
          <a:xfrm>
            <a:off x="1316083" y="6151766"/>
            <a:ext cx="286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Length of time series = 600 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8C2A4A-CFBA-4F7A-8502-FF7E1A88B1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081" y="711985"/>
            <a:ext cx="7307272" cy="54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56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616AD-670B-4A30-A590-FFBF5381E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5859"/>
            <a:ext cx="10515600" cy="976038"/>
          </a:xfrm>
        </p:spPr>
        <p:txBody>
          <a:bodyPr/>
          <a:lstStyle/>
          <a:p>
            <a:r>
              <a:rPr lang="en-US" dirty="0"/>
              <a:t>One-way Connection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E6C514-8311-48FB-BCD7-D2BD5AC3C3F8}"/>
              </a:ext>
            </a:extLst>
          </p:cNvPr>
          <p:cNvSpPr txBox="1"/>
          <p:nvPr/>
        </p:nvSpPr>
        <p:spPr>
          <a:xfrm>
            <a:off x="2901293" y="5806392"/>
            <a:ext cx="1262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1 to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71C0C3-976D-4A31-A5D0-550C61997FEC}"/>
              </a:ext>
            </a:extLst>
          </p:cNvPr>
          <p:cNvSpPr txBox="1"/>
          <p:nvPr/>
        </p:nvSpPr>
        <p:spPr>
          <a:xfrm>
            <a:off x="8013881" y="5806392"/>
            <a:ext cx="1262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2 to 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42327C-94CF-470C-925D-6C58AF1A2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92" y="1448900"/>
            <a:ext cx="5538384" cy="41537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BAE2E0-75C2-40FE-AE37-DFAEAC3CE8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855" y="1448898"/>
            <a:ext cx="5538384" cy="4153790"/>
          </a:xfrm>
          <a:prstGeom prst="rect">
            <a:avLst/>
          </a:prstGeom>
        </p:spPr>
      </p:pic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B3144963-5B88-4310-93BD-9690B60DBA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0882578"/>
              </p:ext>
            </p:extLst>
          </p:nvPr>
        </p:nvGraphicFramePr>
        <p:xfrm>
          <a:off x="6239883" y="432306"/>
          <a:ext cx="5434959" cy="111252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484529">
                  <a:extLst>
                    <a:ext uri="{9D8B030D-6E8A-4147-A177-3AD203B41FA5}">
                      <a16:colId xmlns:a16="http://schemas.microsoft.com/office/drawing/2014/main" val="3268484080"/>
                    </a:ext>
                  </a:extLst>
                </a:gridCol>
                <a:gridCol w="1316810">
                  <a:extLst>
                    <a:ext uri="{9D8B030D-6E8A-4147-A177-3AD203B41FA5}">
                      <a16:colId xmlns:a16="http://schemas.microsoft.com/office/drawing/2014/main" val="166075053"/>
                    </a:ext>
                  </a:extLst>
                </a:gridCol>
                <a:gridCol w="1316810">
                  <a:extLst>
                    <a:ext uri="{9D8B030D-6E8A-4147-A177-3AD203B41FA5}">
                      <a16:colId xmlns:a16="http://schemas.microsoft.com/office/drawing/2014/main" val="1446582047"/>
                    </a:ext>
                  </a:extLst>
                </a:gridCol>
                <a:gridCol w="1316810">
                  <a:extLst>
                    <a:ext uri="{9D8B030D-6E8A-4147-A177-3AD203B41FA5}">
                      <a16:colId xmlns:a16="http://schemas.microsoft.com/office/drawing/2014/main" val="7797309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Poisson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 kHz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dt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672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  <a:r>
                        <a:rPr lang="en-US" altLang="zh-CN" dirty="0"/>
                        <a:t>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#bins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489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357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5991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81F4D-E306-4CC5-B5F8-796187F90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185" y="629402"/>
            <a:ext cx="6418863" cy="74704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Neuronal Interaction layout</a:t>
            </a:r>
            <a:endParaRPr lang="en-US" sz="4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DC28E7C-D559-4B92-B015-91DE64605812}"/>
              </a:ext>
            </a:extLst>
          </p:cNvPr>
          <p:cNvSpPr txBox="1"/>
          <p:nvPr/>
        </p:nvSpPr>
        <p:spPr>
          <a:xfrm>
            <a:off x="6222637" y="1823731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spike 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B64E1F0-DC29-47F6-BE46-FDF02E3D2A77}"/>
              </a:ext>
            </a:extLst>
          </p:cNvPr>
          <p:cNvSpPr txBox="1"/>
          <p:nvPr/>
        </p:nvSpPr>
        <p:spPr>
          <a:xfrm>
            <a:off x="9022497" y="1823731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spike 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2C1558E-8CD6-413E-A12A-C8531D19873C}"/>
              </a:ext>
            </a:extLst>
          </p:cNvPr>
          <p:cNvSpPr txBox="1"/>
          <p:nvPr/>
        </p:nvSpPr>
        <p:spPr>
          <a:xfrm>
            <a:off x="6096000" y="5422271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current 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CC7DF8D-B53A-4C32-9639-9B6C18FBF168}"/>
              </a:ext>
            </a:extLst>
          </p:cNvPr>
          <p:cNvSpPr txBox="1"/>
          <p:nvPr/>
        </p:nvSpPr>
        <p:spPr>
          <a:xfrm>
            <a:off x="8895860" y="5422271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current 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EE656F2-7369-4574-88E2-512687C8351B}"/>
              </a:ext>
            </a:extLst>
          </p:cNvPr>
          <p:cNvSpPr/>
          <p:nvPr/>
        </p:nvSpPr>
        <p:spPr>
          <a:xfrm>
            <a:off x="6387422" y="2460509"/>
            <a:ext cx="741556" cy="741556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4DBEA33-6B05-4839-89C0-5D7817277359}"/>
              </a:ext>
            </a:extLst>
          </p:cNvPr>
          <p:cNvSpPr/>
          <p:nvPr/>
        </p:nvSpPr>
        <p:spPr>
          <a:xfrm>
            <a:off x="6387422" y="4584197"/>
            <a:ext cx="741556" cy="741556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346902B-B6BC-4484-9273-59E4DE2214A7}"/>
              </a:ext>
            </a:extLst>
          </p:cNvPr>
          <p:cNvSpPr/>
          <p:nvPr/>
        </p:nvSpPr>
        <p:spPr>
          <a:xfrm>
            <a:off x="9187282" y="4584197"/>
            <a:ext cx="741556" cy="741556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66238CBA-DBC5-4A85-80A3-B0DA3BF5641B}"/>
              </a:ext>
            </a:extLst>
          </p:cNvPr>
          <p:cNvSpPr/>
          <p:nvPr/>
        </p:nvSpPr>
        <p:spPr>
          <a:xfrm>
            <a:off x="9187282" y="2471215"/>
            <a:ext cx="741556" cy="741556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ADBD4A6-C619-4AE2-A306-5AACB9F25303}"/>
              </a:ext>
            </a:extLst>
          </p:cNvPr>
          <p:cNvCxnSpPr/>
          <p:nvPr/>
        </p:nvCxnSpPr>
        <p:spPr>
          <a:xfrm flipV="1">
            <a:off x="6740492" y="3288559"/>
            <a:ext cx="0" cy="1187799"/>
          </a:xfrm>
          <a:prstGeom prst="straightConnector1">
            <a:avLst/>
          </a:prstGeom>
          <a:ln w="12700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8D4D071-1477-4B30-A7C2-4C7403F93F28}"/>
              </a:ext>
            </a:extLst>
          </p:cNvPr>
          <p:cNvCxnSpPr/>
          <p:nvPr/>
        </p:nvCxnSpPr>
        <p:spPr>
          <a:xfrm flipV="1">
            <a:off x="9569185" y="3319328"/>
            <a:ext cx="0" cy="1187799"/>
          </a:xfrm>
          <a:prstGeom prst="straightConnector1">
            <a:avLst/>
          </a:prstGeom>
          <a:ln w="12700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8D9048A-29CB-45F9-AEDC-93B157899EC9}"/>
              </a:ext>
            </a:extLst>
          </p:cNvPr>
          <p:cNvCxnSpPr/>
          <p:nvPr/>
        </p:nvCxnSpPr>
        <p:spPr>
          <a:xfrm>
            <a:off x="7173096" y="3137102"/>
            <a:ext cx="1999881" cy="1490712"/>
          </a:xfrm>
          <a:prstGeom prst="straightConnector1">
            <a:avLst/>
          </a:prstGeom>
          <a:ln w="12700"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1899097-E0CD-44A3-ADFE-8861FFC52ED2}"/>
              </a:ext>
            </a:extLst>
          </p:cNvPr>
          <p:cNvCxnSpPr>
            <a:cxnSpLocks/>
          </p:cNvCxnSpPr>
          <p:nvPr/>
        </p:nvCxnSpPr>
        <p:spPr>
          <a:xfrm flipV="1">
            <a:off x="7173096" y="3176767"/>
            <a:ext cx="1999881" cy="1516744"/>
          </a:xfrm>
          <a:prstGeom prst="straightConnector1">
            <a:avLst/>
          </a:prstGeom>
          <a:ln w="12700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C20A2E2-A04C-4FCE-B710-CF2D2F60DE5C}"/>
              </a:ext>
            </a:extLst>
          </p:cNvPr>
          <p:cNvSpPr txBox="1"/>
          <p:nvPr/>
        </p:nvSpPr>
        <p:spPr>
          <a:xfrm>
            <a:off x="7567742" y="2539634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dirty="0">
                <a:solidFill>
                  <a:srgbClr val="FF0000"/>
                </a:solidFill>
              </a:rPr>
              <a:t>？</a:t>
            </a:r>
            <a:endParaRPr lang="en-US" sz="8000" dirty="0">
              <a:solidFill>
                <a:srgbClr val="FF0000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4782AA2-DCC9-4FF5-A19B-B4906D242F66}"/>
              </a:ext>
            </a:extLst>
          </p:cNvPr>
          <p:cNvSpPr/>
          <p:nvPr/>
        </p:nvSpPr>
        <p:spPr>
          <a:xfrm>
            <a:off x="1721484" y="3423302"/>
            <a:ext cx="741556" cy="741556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F643658-50BA-4EDA-B29A-28C9126410E2}"/>
              </a:ext>
            </a:extLst>
          </p:cNvPr>
          <p:cNvSpPr/>
          <p:nvPr/>
        </p:nvSpPr>
        <p:spPr>
          <a:xfrm>
            <a:off x="3853126" y="3429000"/>
            <a:ext cx="741556" cy="741556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DBBE49A-8B24-49DE-8FF8-2B6D2A4BD578}"/>
              </a:ext>
            </a:extLst>
          </p:cNvPr>
          <p:cNvCxnSpPr/>
          <p:nvPr/>
        </p:nvCxnSpPr>
        <p:spPr>
          <a:xfrm>
            <a:off x="2608387" y="3799778"/>
            <a:ext cx="108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row: Right 6">
            <a:extLst>
              <a:ext uri="{FF2B5EF4-FFF2-40B4-BE49-F238E27FC236}">
                <a16:creationId xmlns:a16="http://schemas.microsoft.com/office/drawing/2014/main" id="{87E5B5E2-FDEA-4787-9978-E7979C8FCFF4}"/>
              </a:ext>
            </a:extLst>
          </p:cNvPr>
          <p:cNvSpPr/>
          <p:nvPr/>
        </p:nvSpPr>
        <p:spPr>
          <a:xfrm>
            <a:off x="5141861" y="3566828"/>
            <a:ext cx="741542" cy="4545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0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A0FF481-2691-4955-B9E8-AA441BDFC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93" y="776077"/>
            <a:ext cx="6938997" cy="52042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F0C8AA-90D8-4F5B-8B7D-9A07BD2FC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909" y="643468"/>
            <a:ext cx="3714046" cy="27855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D0B299-9D14-41B2-9D7F-9648ED77CC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909" y="3429000"/>
            <a:ext cx="3714046" cy="27855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E40093-7B53-412E-833A-0F285F051972}"/>
              </a:ext>
            </a:extLst>
          </p:cNvPr>
          <p:cNvSpPr txBox="1"/>
          <p:nvPr/>
        </p:nvSpPr>
        <p:spPr>
          <a:xfrm>
            <a:off x="3444548" y="693010"/>
            <a:ext cx="1659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I(spike, current)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A2EF20-9C57-401A-95E5-3E775D144797}"/>
              </a:ext>
            </a:extLst>
          </p:cNvPr>
          <p:cNvSpPr txBox="1"/>
          <p:nvPr/>
        </p:nvSpPr>
        <p:spPr>
          <a:xfrm>
            <a:off x="9000088" y="458800"/>
            <a:ext cx="1654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I(spike, voltage)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A5173-163C-486A-A80E-486614724ACF}"/>
              </a:ext>
            </a:extLst>
          </p:cNvPr>
          <p:cNvSpPr txBox="1"/>
          <p:nvPr/>
        </p:nvSpPr>
        <p:spPr>
          <a:xfrm>
            <a:off x="8741748" y="6214534"/>
            <a:ext cx="2171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I(spike, conductance)</a:t>
            </a:r>
          </a:p>
        </p:txBody>
      </p:sp>
    </p:spTree>
    <p:extLst>
      <p:ext uri="{BB962C8B-B14F-4D97-AF65-F5344CB8AC3E}">
        <p14:creationId xmlns:p14="http://schemas.microsoft.com/office/powerpoint/2010/main" val="2997046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09C5B3A-E4E6-4767-B001-289135320129}"/>
              </a:ext>
            </a:extLst>
          </p:cNvPr>
          <p:cNvGrpSpPr/>
          <p:nvPr/>
        </p:nvGrpSpPr>
        <p:grpSpPr>
          <a:xfrm>
            <a:off x="927212" y="1062342"/>
            <a:ext cx="9805290" cy="5573812"/>
            <a:chOff x="1416388" y="1010054"/>
            <a:chExt cx="9805290" cy="557381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92CC8C2-E08B-426F-A1FB-9D85F9F5F9C8}"/>
                </a:ext>
              </a:extLst>
            </p:cNvPr>
            <p:cNvGrpSpPr/>
            <p:nvPr/>
          </p:nvGrpSpPr>
          <p:grpSpPr>
            <a:xfrm>
              <a:off x="1416388" y="1194720"/>
              <a:ext cx="9805290" cy="5019814"/>
              <a:chOff x="804893" y="643468"/>
              <a:chExt cx="10882061" cy="5571066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A0FF481-2691-4955-B9E8-AA441BDFC9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4893" y="776077"/>
                <a:ext cx="6938997" cy="5204247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2F0C8AA-90D8-4F5B-8B7D-9A07BD2FC2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72909" y="643468"/>
                <a:ext cx="3714045" cy="2785534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6D0B299-9D14-41B2-9D7F-9648ED77CC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72909" y="3429000"/>
                <a:ext cx="3714045" cy="2785534"/>
              </a:xfrm>
              <a:prstGeom prst="rect">
                <a:avLst/>
              </a:prstGeom>
            </p:spPr>
          </p:pic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3B06A3F-2948-4BD3-A59E-C52C664839E7}"/>
                </a:ext>
              </a:extLst>
            </p:cNvPr>
            <p:cNvSpPr txBox="1"/>
            <p:nvPr/>
          </p:nvSpPr>
          <p:spPr>
            <a:xfrm>
              <a:off x="3712739" y="1129541"/>
              <a:ext cx="1659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I(spike, current)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14B97E-61DD-45C0-8E44-1A8DE7B20B1A}"/>
                </a:ext>
              </a:extLst>
            </p:cNvPr>
            <p:cNvSpPr txBox="1"/>
            <p:nvPr/>
          </p:nvSpPr>
          <p:spPr>
            <a:xfrm>
              <a:off x="8721032" y="1010054"/>
              <a:ext cx="16547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I(spike, voltage)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DD364E-F82C-4754-B6B9-C936222BFC32}"/>
                </a:ext>
              </a:extLst>
            </p:cNvPr>
            <p:cNvSpPr txBox="1"/>
            <p:nvPr/>
          </p:nvSpPr>
          <p:spPr>
            <a:xfrm>
              <a:off x="8462692" y="6214534"/>
              <a:ext cx="2171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I(spike, conductance)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DCFB2E43-C953-475F-B730-4F6BFCCEC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212" y="365126"/>
            <a:ext cx="10515600" cy="697216"/>
          </a:xfrm>
        </p:spPr>
        <p:txBody>
          <a:bodyPr>
            <a:normAutofit/>
          </a:bodyPr>
          <a:lstStyle/>
          <a:p>
            <a:r>
              <a:rPr lang="en-US" sz="2400" dirty="0"/>
              <a:t>TDMI between spike and its own current, voltage and conductance respectively</a:t>
            </a:r>
          </a:p>
        </p:txBody>
      </p:sp>
    </p:spTree>
    <p:extLst>
      <p:ext uri="{BB962C8B-B14F-4D97-AF65-F5344CB8AC3E}">
        <p14:creationId xmlns:p14="http://schemas.microsoft.com/office/powerpoint/2010/main" val="613894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F0C8AA-90D8-4F5B-8B7D-9A07BD2FC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83" y="649177"/>
            <a:ext cx="6984488" cy="52383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D0B299-9D14-41B2-9D7F-9648ED77C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777" y="595167"/>
            <a:ext cx="3595370" cy="26965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0FF481-2691-4955-B9E8-AA441BDFC9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777" y="3258223"/>
            <a:ext cx="3595370" cy="26965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30C756-040B-467D-ABEC-F7D18B26F44B}"/>
              </a:ext>
            </a:extLst>
          </p:cNvPr>
          <p:cNvSpPr txBox="1"/>
          <p:nvPr/>
        </p:nvSpPr>
        <p:spPr>
          <a:xfrm>
            <a:off x="3444548" y="693010"/>
            <a:ext cx="1399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STA(current)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33B581-6B18-4CC8-B745-321DEDC8DF13}"/>
              </a:ext>
            </a:extLst>
          </p:cNvPr>
          <p:cNvSpPr txBox="1"/>
          <p:nvPr/>
        </p:nvSpPr>
        <p:spPr>
          <a:xfrm>
            <a:off x="9103224" y="375166"/>
            <a:ext cx="1341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STA(voltage)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DD7BBA-C9D7-43F6-8010-99BF06A9B764}"/>
              </a:ext>
            </a:extLst>
          </p:cNvPr>
          <p:cNvSpPr txBox="1"/>
          <p:nvPr/>
        </p:nvSpPr>
        <p:spPr>
          <a:xfrm>
            <a:off x="8844884" y="6130900"/>
            <a:ext cx="185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STA(conductance)</a:t>
            </a:r>
          </a:p>
        </p:txBody>
      </p:sp>
    </p:spTree>
    <p:extLst>
      <p:ext uri="{BB962C8B-B14F-4D97-AF65-F5344CB8AC3E}">
        <p14:creationId xmlns:p14="http://schemas.microsoft.com/office/powerpoint/2010/main" val="351798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30D3D-FF87-44C1-92DE-076C5022D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B65E9D-DF26-47D6-99D2-936BC1FE26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Define: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 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𝐼𝑓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𝐼𝑓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𝑎𝑟𝑒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𝑖𝑛𝑑𝑒𝑝𝑒𝑛𝑑𝑒𝑛𝑡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b="1" dirty="0"/>
                  <a:t>Define</a:t>
                </a:r>
                <a:r>
                  <a:rPr lang="en-US" altLang="zh-CN" b="1" dirty="0"/>
                  <a:t>: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𝑙𝑜𝑔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B65E9D-DF26-47D6-99D2-936BC1FE26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23D510CA-476E-4053-913B-7A513F3573FF}"/>
              </a:ext>
            </a:extLst>
          </p:cNvPr>
          <p:cNvGrpSpPr/>
          <p:nvPr/>
        </p:nvGrpSpPr>
        <p:grpSpPr>
          <a:xfrm>
            <a:off x="2576950" y="2293036"/>
            <a:ext cx="7038099" cy="848566"/>
            <a:chOff x="2521002" y="2166515"/>
            <a:chExt cx="7038099" cy="848566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86A4F424-27CF-499C-A886-8DA04161C260}"/>
                </a:ext>
              </a:extLst>
            </p:cNvPr>
            <p:cNvSpPr/>
            <p:nvPr/>
          </p:nvSpPr>
          <p:spPr>
            <a:xfrm>
              <a:off x="5636657" y="2501659"/>
              <a:ext cx="523336" cy="17827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CCC38460-907C-4B68-B8F5-E33C189CFB86}"/>
                    </a:ext>
                  </a:extLst>
                </p:cNvPr>
                <p:cNvSpPr/>
                <p:nvPr/>
              </p:nvSpPr>
              <p:spPr>
                <a:xfrm>
                  <a:off x="2521002" y="2297559"/>
                  <a:ext cx="305814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CCC38460-907C-4B68-B8F5-E33C189CFB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1002" y="2297559"/>
                  <a:ext cx="3058145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7A828AE7-3120-4E53-BA95-7783EDAF0E4E}"/>
                    </a:ext>
                  </a:extLst>
                </p:cNvPr>
                <p:cNvSpPr/>
                <p:nvPr/>
              </p:nvSpPr>
              <p:spPr>
                <a:xfrm>
                  <a:off x="6244989" y="2166515"/>
                  <a:ext cx="3314112" cy="8485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7A828AE7-3120-4E53-BA95-7783EDAF0E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4989" y="2166515"/>
                  <a:ext cx="3314112" cy="84856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01749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81F4D-E306-4CC5-B5F8-796187F90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185" y="629402"/>
            <a:ext cx="6418863" cy="74704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Neuronal Interaction layout</a:t>
            </a:r>
            <a:endParaRPr lang="en-US" sz="40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A1A02E-349D-47DF-A100-413CE920C9B8}"/>
              </a:ext>
            </a:extLst>
          </p:cNvPr>
          <p:cNvCxnSpPr>
            <a:cxnSpLocks/>
          </p:cNvCxnSpPr>
          <p:nvPr/>
        </p:nvCxnSpPr>
        <p:spPr>
          <a:xfrm>
            <a:off x="1132114" y="2460171"/>
            <a:ext cx="432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CF4ED90-CA2F-4F78-B6F9-95ABACBC3713}"/>
              </a:ext>
            </a:extLst>
          </p:cNvPr>
          <p:cNvCxnSpPr>
            <a:cxnSpLocks/>
          </p:cNvCxnSpPr>
          <p:nvPr/>
        </p:nvCxnSpPr>
        <p:spPr>
          <a:xfrm>
            <a:off x="1132114" y="3471333"/>
            <a:ext cx="432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7E9B3DD-D006-4875-8DC6-E15B83DA029F}"/>
              </a:ext>
            </a:extLst>
          </p:cNvPr>
          <p:cNvCxnSpPr>
            <a:cxnSpLocks/>
          </p:cNvCxnSpPr>
          <p:nvPr/>
        </p:nvCxnSpPr>
        <p:spPr>
          <a:xfrm>
            <a:off x="1132114" y="4482495"/>
            <a:ext cx="432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C1CC0F7-D124-4523-9144-0BFD4B49B83E}"/>
              </a:ext>
            </a:extLst>
          </p:cNvPr>
          <p:cNvCxnSpPr>
            <a:cxnSpLocks/>
          </p:cNvCxnSpPr>
          <p:nvPr/>
        </p:nvCxnSpPr>
        <p:spPr>
          <a:xfrm>
            <a:off x="1132114" y="5493657"/>
            <a:ext cx="432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DDDA0E68-7EBA-4B4A-AF4B-7B0C93C1C175}"/>
              </a:ext>
            </a:extLst>
          </p:cNvPr>
          <p:cNvSpPr/>
          <p:nvPr/>
        </p:nvSpPr>
        <p:spPr>
          <a:xfrm>
            <a:off x="3153379" y="2311399"/>
            <a:ext cx="174171" cy="2975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1CAB3A2-7EE9-4143-933B-195999E5A88A}"/>
              </a:ext>
            </a:extLst>
          </p:cNvPr>
          <p:cNvSpPr/>
          <p:nvPr/>
        </p:nvSpPr>
        <p:spPr>
          <a:xfrm>
            <a:off x="2755565" y="3322560"/>
            <a:ext cx="174171" cy="2975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0E11885-755F-49D9-AB95-D35D60F628E8}"/>
              </a:ext>
            </a:extLst>
          </p:cNvPr>
          <p:cNvSpPr txBox="1"/>
          <p:nvPr/>
        </p:nvSpPr>
        <p:spPr>
          <a:xfrm>
            <a:off x="454747" y="297062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spike 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90C8769-FACE-4BD6-9E35-6FC2B2BE4BB1}"/>
              </a:ext>
            </a:extLst>
          </p:cNvPr>
          <p:cNvSpPr txBox="1"/>
          <p:nvPr/>
        </p:nvSpPr>
        <p:spPr>
          <a:xfrm>
            <a:off x="454748" y="501404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spike 2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6564D27-2FF6-4F1B-B690-4AD8835E8B4C}"/>
              </a:ext>
            </a:extLst>
          </p:cNvPr>
          <p:cNvSpPr txBox="1"/>
          <p:nvPr/>
        </p:nvSpPr>
        <p:spPr>
          <a:xfrm>
            <a:off x="454747" y="194206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current 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81720A9-0EF3-473A-BBC4-CF7EF30F8477}"/>
              </a:ext>
            </a:extLst>
          </p:cNvPr>
          <p:cNvSpPr txBox="1"/>
          <p:nvPr/>
        </p:nvSpPr>
        <p:spPr>
          <a:xfrm>
            <a:off x="454747" y="399839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current 2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A6B742F-F07A-466B-BF9F-80290B925E80}"/>
              </a:ext>
            </a:extLst>
          </p:cNvPr>
          <p:cNvSpPr/>
          <p:nvPr/>
        </p:nvSpPr>
        <p:spPr>
          <a:xfrm>
            <a:off x="3151835" y="4336137"/>
            <a:ext cx="174171" cy="2975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795A1D06-7D35-4B65-8DCF-05666CB7E28F}"/>
              </a:ext>
            </a:extLst>
          </p:cNvPr>
          <p:cNvSpPr/>
          <p:nvPr/>
        </p:nvSpPr>
        <p:spPr>
          <a:xfrm>
            <a:off x="2758508" y="5340992"/>
            <a:ext cx="174171" cy="2975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FDF9BF1A-E8C8-4CE4-9436-51E85DA316F4}"/>
              </a:ext>
            </a:extLst>
          </p:cNvPr>
          <p:cNvCxnSpPr>
            <a:cxnSpLocks/>
          </p:cNvCxnSpPr>
          <p:nvPr/>
        </p:nvCxnSpPr>
        <p:spPr>
          <a:xfrm flipV="1">
            <a:off x="2929736" y="2681504"/>
            <a:ext cx="280185" cy="56849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7CF3F0F-A27C-4709-B1F7-00580A3F6859}"/>
              </a:ext>
            </a:extLst>
          </p:cNvPr>
          <p:cNvCxnSpPr>
            <a:cxnSpLocks/>
          </p:cNvCxnSpPr>
          <p:nvPr/>
        </p:nvCxnSpPr>
        <p:spPr>
          <a:xfrm>
            <a:off x="2929736" y="3692666"/>
            <a:ext cx="280185" cy="59517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E10A4449-8D9E-4F47-B68E-CE80B5F91073}"/>
              </a:ext>
            </a:extLst>
          </p:cNvPr>
          <p:cNvCxnSpPr>
            <a:cxnSpLocks/>
          </p:cNvCxnSpPr>
          <p:nvPr/>
        </p:nvCxnSpPr>
        <p:spPr>
          <a:xfrm flipH="1">
            <a:off x="2929736" y="4714179"/>
            <a:ext cx="280185" cy="54965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4EE301B5-A718-4F8E-856F-B84C0F180330}"/>
              </a:ext>
            </a:extLst>
          </p:cNvPr>
          <p:cNvSpPr/>
          <p:nvPr/>
        </p:nvSpPr>
        <p:spPr>
          <a:xfrm>
            <a:off x="3547816" y="5340991"/>
            <a:ext cx="174171" cy="2975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0E4EF25-2929-4785-8DEE-C501A69D3C73}"/>
              </a:ext>
            </a:extLst>
          </p:cNvPr>
          <p:cNvCxnSpPr>
            <a:cxnSpLocks/>
          </p:cNvCxnSpPr>
          <p:nvPr/>
        </p:nvCxnSpPr>
        <p:spPr>
          <a:xfrm>
            <a:off x="3326006" y="4743959"/>
            <a:ext cx="253118" cy="494425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C7800093-B5DA-46FD-A54A-4494E46ED05F}"/>
              </a:ext>
            </a:extLst>
          </p:cNvPr>
          <p:cNvSpPr/>
          <p:nvPr/>
        </p:nvSpPr>
        <p:spPr>
          <a:xfrm>
            <a:off x="3547816" y="3339956"/>
            <a:ext cx="174171" cy="2975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676DC1-1605-494F-ABCE-9FD9041E2208}"/>
              </a:ext>
            </a:extLst>
          </p:cNvPr>
          <p:cNvCxnSpPr>
            <a:cxnSpLocks/>
          </p:cNvCxnSpPr>
          <p:nvPr/>
        </p:nvCxnSpPr>
        <p:spPr>
          <a:xfrm flipH="1">
            <a:off x="3320430" y="3714970"/>
            <a:ext cx="253118" cy="5503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9F3D2CD-1E52-46F6-A32C-882820EDF8B2}"/>
              </a:ext>
            </a:extLst>
          </p:cNvPr>
          <p:cNvCxnSpPr>
            <a:cxnSpLocks/>
          </p:cNvCxnSpPr>
          <p:nvPr/>
        </p:nvCxnSpPr>
        <p:spPr>
          <a:xfrm>
            <a:off x="3292114" y="2703808"/>
            <a:ext cx="281434" cy="56535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DC28E7C-D559-4B92-B015-91DE64605812}"/>
              </a:ext>
            </a:extLst>
          </p:cNvPr>
          <p:cNvSpPr txBox="1"/>
          <p:nvPr/>
        </p:nvSpPr>
        <p:spPr>
          <a:xfrm>
            <a:off x="6589041" y="161271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spike 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B64E1F0-DC29-47F6-BE46-FDF02E3D2A77}"/>
              </a:ext>
            </a:extLst>
          </p:cNvPr>
          <p:cNvSpPr txBox="1"/>
          <p:nvPr/>
        </p:nvSpPr>
        <p:spPr>
          <a:xfrm>
            <a:off x="9388901" y="161271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spike 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2C1558E-8CD6-413E-A12A-C8531D19873C}"/>
              </a:ext>
            </a:extLst>
          </p:cNvPr>
          <p:cNvSpPr txBox="1"/>
          <p:nvPr/>
        </p:nvSpPr>
        <p:spPr>
          <a:xfrm>
            <a:off x="6462404" y="521125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current 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CC7DF8D-B53A-4C32-9639-9B6C18FBF168}"/>
              </a:ext>
            </a:extLst>
          </p:cNvPr>
          <p:cNvSpPr txBox="1"/>
          <p:nvPr/>
        </p:nvSpPr>
        <p:spPr>
          <a:xfrm>
            <a:off x="9262264" y="521125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current 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EE656F2-7369-4574-88E2-512687C8351B}"/>
              </a:ext>
            </a:extLst>
          </p:cNvPr>
          <p:cNvSpPr/>
          <p:nvPr/>
        </p:nvSpPr>
        <p:spPr>
          <a:xfrm>
            <a:off x="6753826" y="2249493"/>
            <a:ext cx="741556" cy="741556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4DBEA33-6B05-4839-89C0-5D7817277359}"/>
              </a:ext>
            </a:extLst>
          </p:cNvPr>
          <p:cNvSpPr/>
          <p:nvPr/>
        </p:nvSpPr>
        <p:spPr>
          <a:xfrm>
            <a:off x="6753826" y="4373181"/>
            <a:ext cx="741556" cy="741556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346902B-B6BC-4484-9273-59E4DE2214A7}"/>
              </a:ext>
            </a:extLst>
          </p:cNvPr>
          <p:cNvSpPr/>
          <p:nvPr/>
        </p:nvSpPr>
        <p:spPr>
          <a:xfrm>
            <a:off x="9553686" y="4373181"/>
            <a:ext cx="741556" cy="741556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66238CBA-DBC5-4A85-80A3-B0DA3BF5641B}"/>
              </a:ext>
            </a:extLst>
          </p:cNvPr>
          <p:cNvSpPr/>
          <p:nvPr/>
        </p:nvSpPr>
        <p:spPr>
          <a:xfrm>
            <a:off x="9553686" y="2260199"/>
            <a:ext cx="741556" cy="741556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7A1188-BC56-41EF-A4A4-7F3E63F7DE3C}"/>
              </a:ext>
            </a:extLst>
          </p:cNvPr>
          <p:cNvCxnSpPr>
            <a:cxnSpLocks/>
          </p:cNvCxnSpPr>
          <p:nvPr/>
        </p:nvCxnSpPr>
        <p:spPr>
          <a:xfrm flipH="1">
            <a:off x="7047571" y="3077544"/>
            <a:ext cx="0" cy="118779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C8DE76B-E33E-41AE-AF5B-32454D156DF1}"/>
              </a:ext>
            </a:extLst>
          </p:cNvPr>
          <p:cNvCxnSpPr>
            <a:cxnSpLocks/>
          </p:cNvCxnSpPr>
          <p:nvPr/>
        </p:nvCxnSpPr>
        <p:spPr>
          <a:xfrm>
            <a:off x="9859293" y="3108313"/>
            <a:ext cx="0" cy="118779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ADBD4A6-C619-4AE2-A306-5AACB9F25303}"/>
              </a:ext>
            </a:extLst>
          </p:cNvPr>
          <p:cNvCxnSpPr/>
          <p:nvPr/>
        </p:nvCxnSpPr>
        <p:spPr>
          <a:xfrm flipV="1">
            <a:off x="7229988" y="3077543"/>
            <a:ext cx="0" cy="118779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8D4D071-1477-4B30-A7C2-4C7403F93F28}"/>
              </a:ext>
            </a:extLst>
          </p:cNvPr>
          <p:cNvCxnSpPr/>
          <p:nvPr/>
        </p:nvCxnSpPr>
        <p:spPr>
          <a:xfrm flipV="1">
            <a:off x="10058681" y="3108312"/>
            <a:ext cx="0" cy="118779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8D9048A-29CB-45F9-AEDC-93B157899EC9}"/>
              </a:ext>
            </a:extLst>
          </p:cNvPr>
          <p:cNvCxnSpPr/>
          <p:nvPr/>
        </p:nvCxnSpPr>
        <p:spPr>
          <a:xfrm>
            <a:off x="7539500" y="2926086"/>
            <a:ext cx="1999881" cy="14907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1899097-E0CD-44A3-ADFE-8861FFC52ED2}"/>
              </a:ext>
            </a:extLst>
          </p:cNvPr>
          <p:cNvCxnSpPr>
            <a:cxnSpLocks/>
          </p:cNvCxnSpPr>
          <p:nvPr/>
        </p:nvCxnSpPr>
        <p:spPr>
          <a:xfrm flipV="1">
            <a:off x="7539500" y="2965751"/>
            <a:ext cx="1999881" cy="1516744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C8004332-4D4D-45B1-95D1-127337EA4355}"/>
              </a:ext>
            </a:extLst>
          </p:cNvPr>
          <p:cNvSpPr/>
          <p:nvPr/>
        </p:nvSpPr>
        <p:spPr>
          <a:xfrm>
            <a:off x="3254039" y="3788055"/>
            <a:ext cx="396332" cy="396332"/>
          </a:xfrm>
          <a:prstGeom prst="mathMultiply">
            <a:avLst>
              <a:gd name="adj1" fmla="val 358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0888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81F4D-E306-4CC5-B5F8-796187F90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185" y="629402"/>
            <a:ext cx="6418863" cy="74704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Neuronal Interaction layout</a:t>
            </a:r>
            <a:endParaRPr lang="en-US" sz="40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A1A02E-349D-47DF-A100-413CE920C9B8}"/>
              </a:ext>
            </a:extLst>
          </p:cNvPr>
          <p:cNvCxnSpPr>
            <a:cxnSpLocks/>
          </p:cNvCxnSpPr>
          <p:nvPr/>
        </p:nvCxnSpPr>
        <p:spPr>
          <a:xfrm>
            <a:off x="1132114" y="2460171"/>
            <a:ext cx="432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CF4ED90-CA2F-4F78-B6F9-95ABACBC3713}"/>
              </a:ext>
            </a:extLst>
          </p:cNvPr>
          <p:cNvCxnSpPr>
            <a:cxnSpLocks/>
          </p:cNvCxnSpPr>
          <p:nvPr/>
        </p:nvCxnSpPr>
        <p:spPr>
          <a:xfrm>
            <a:off x="1132114" y="3471333"/>
            <a:ext cx="432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7E9B3DD-D006-4875-8DC6-E15B83DA029F}"/>
              </a:ext>
            </a:extLst>
          </p:cNvPr>
          <p:cNvCxnSpPr>
            <a:cxnSpLocks/>
          </p:cNvCxnSpPr>
          <p:nvPr/>
        </p:nvCxnSpPr>
        <p:spPr>
          <a:xfrm>
            <a:off x="1132114" y="4482495"/>
            <a:ext cx="432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C1CC0F7-D124-4523-9144-0BFD4B49B83E}"/>
              </a:ext>
            </a:extLst>
          </p:cNvPr>
          <p:cNvCxnSpPr>
            <a:cxnSpLocks/>
          </p:cNvCxnSpPr>
          <p:nvPr/>
        </p:nvCxnSpPr>
        <p:spPr>
          <a:xfrm>
            <a:off x="1132114" y="5493657"/>
            <a:ext cx="432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DDDA0E68-7EBA-4B4A-AF4B-7B0C93C1C175}"/>
              </a:ext>
            </a:extLst>
          </p:cNvPr>
          <p:cNvSpPr/>
          <p:nvPr/>
        </p:nvSpPr>
        <p:spPr>
          <a:xfrm>
            <a:off x="3153379" y="2311399"/>
            <a:ext cx="174171" cy="2975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1CAB3A2-7EE9-4143-933B-195999E5A88A}"/>
              </a:ext>
            </a:extLst>
          </p:cNvPr>
          <p:cNvSpPr/>
          <p:nvPr/>
        </p:nvSpPr>
        <p:spPr>
          <a:xfrm>
            <a:off x="2928409" y="3322560"/>
            <a:ext cx="174171" cy="2975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0E11885-755F-49D9-AB95-D35D60F628E8}"/>
              </a:ext>
            </a:extLst>
          </p:cNvPr>
          <p:cNvSpPr txBox="1"/>
          <p:nvPr/>
        </p:nvSpPr>
        <p:spPr>
          <a:xfrm>
            <a:off x="454747" y="297062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spike 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90C8769-FACE-4BD6-9E35-6FC2B2BE4BB1}"/>
              </a:ext>
            </a:extLst>
          </p:cNvPr>
          <p:cNvSpPr txBox="1"/>
          <p:nvPr/>
        </p:nvSpPr>
        <p:spPr>
          <a:xfrm>
            <a:off x="454748" y="501404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spike 2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6564D27-2FF6-4F1B-B690-4AD8835E8B4C}"/>
              </a:ext>
            </a:extLst>
          </p:cNvPr>
          <p:cNvSpPr txBox="1"/>
          <p:nvPr/>
        </p:nvSpPr>
        <p:spPr>
          <a:xfrm>
            <a:off x="454747" y="194206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current 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81720A9-0EF3-473A-BBC4-CF7EF30F8477}"/>
              </a:ext>
            </a:extLst>
          </p:cNvPr>
          <p:cNvSpPr txBox="1"/>
          <p:nvPr/>
        </p:nvSpPr>
        <p:spPr>
          <a:xfrm>
            <a:off x="454747" y="399839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current 2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A6B742F-F07A-466B-BF9F-80290B925E80}"/>
              </a:ext>
            </a:extLst>
          </p:cNvPr>
          <p:cNvSpPr/>
          <p:nvPr/>
        </p:nvSpPr>
        <p:spPr>
          <a:xfrm>
            <a:off x="3151835" y="4336137"/>
            <a:ext cx="174171" cy="2975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795A1D06-7D35-4B65-8DCF-05666CB7E28F}"/>
              </a:ext>
            </a:extLst>
          </p:cNvPr>
          <p:cNvSpPr/>
          <p:nvPr/>
        </p:nvSpPr>
        <p:spPr>
          <a:xfrm>
            <a:off x="3154382" y="5344886"/>
            <a:ext cx="174171" cy="2975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FDF9BF1A-E8C8-4CE4-9436-51E85DA316F4}"/>
              </a:ext>
            </a:extLst>
          </p:cNvPr>
          <p:cNvCxnSpPr>
            <a:cxnSpLocks/>
          </p:cNvCxnSpPr>
          <p:nvPr/>
        </p:nvCxnSpPr>
        <p:spPr>
          <a:xfrm flipV="1">
            <a:off x="3035616" y="2661104"/>
            <a:ext cx="188232" cy="6016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7CF3F0F-A27C-4709-B1F7-00580A3F6859}"/>
              </a:ext>
            </a:extLst>
          </p:cNvPr>
          <p:cNvCxnSpPr>
            <a:cxnSpLocks/>
          </p:cNvCxnSpPr>
          <p:nvPr/>
        </p:nvCxnSpPr>
        <p:spPr>
          <a:xfrm>
            <a:off x="3052759" y="3667125"/>
            <a:ext cx="157162" cy="6207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E10A4449-8D9E-4F47-B68E-CE80B5F91073}"/>
              </a:ext>
            </a:extLst>
          </p:cNvPr>
          <p:cNvCxnSpPr>
            <a:cxnSpLocks/>
          </p:cNvCxnSpPr>
          <p:nvPr/>
        </p:nvCxnSpPr>
        <p:spPr>
          <a:xfrm>
            <a:off x="3241468" y="4719760"/>
            <a:ext cx="0" cy="54407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9C4D409-C28B-4FEE-AAB6-E98DAD06B089}"/>
              </a:ext>
            </a:extLst>
          </p:cNvPr>
          <p:cNvCxnSpPr>
            <a:cxnSpLocks/>
          </p:cNvCxnSpPr>
          <p:nvPr/>
        </p:nvCxnSpPr>
        <p:spPr>
          <a:xfrm>
            <a:off x="6615804" y="2460171"/>
            <a:ext cx="432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9E063B3-61A0-4CEE-B6FA-6677BACEAE71}"/>
              </a:ext>
            </a:extLst>
          </p:cNvPr>
          <p:cNvCxnSpPr>
            <a:cxnSpLocks/>
          </p:cNvCxnSpPr>
          <p:nvPr/>
        </p:nvCxnSpPr>
        <p:spPr>
          <a:xfrm>
            <a:off x="6615804" y="3471333"/>
            <a:ext cx="432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77C0880-910C-4261-9E65-F621D72903A4}"/>
              </a:ext>
            </a:extLst>
          </p:cNvPr>
          <p:cNvCxnSpPr>
            <a:cxnSpLocks/>
          </p:cNvCxnSpPr>
          <p:nvPr/>
        </p:nvCxnSpPr>
        <p:spPr>
          <a:xfrm>
            <a:off x="6615804" y="4482495"/>
            <a:ext cx="432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C43BB01-E2CD-41A1-80D0-1A22F4B0FEEE}"/>
              </a:ext>
            </a:extLst>
          </p:cNvPr>
          <p:cNvCxnSpPr>
            <a:cxnSpLocks/>
          </p:cNvCxnSpPr>
          <p:nvPr/>
        </p:nvCxnSpPr>
        <p:spPr>
          <a:xfrm>
            <a:off x="6615804" y="5493657"/>
            <a:ext cx="432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7463F2A5-27C3-4765-BCC0-67F89C0F88E3}"/>
              </a:ext>
            </a:extLst>
          </p:cNvPr>
          <p:cNvSpPr/>
          <p:nvPr/>
        </p:nvSpPr>
        <p:spPr>
          <a:xfrm>
            <a:off x="7849673" y="2311399"/>
            <a:ext cx="174171" cy="2975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4E65F5A-DFB0-497A-8079-B1BB124C4BB4}"/>
              </a:ext>
            </a:extLst>
          </p:cNvPr>
          <p:cNvSpPr/>
          <p:nvPr/>
        </p:nvSpPr>
        <p:spPr>
          <a:xfrm>
            <a:off x="7624703" y="3322560"/>
            <a:ext cx="174171" cy="2975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08C4F5-F98C-4D2D-8921-66BFBACAF589}"/>
              </a:ext>
            </a:extLst>
          </p:cNvPr>
          <p:cNvSpPr txBox="1"/>
          <p:nvPr/>
        </p:nvSpPr>
        <p:spPr>
          <a:xfrm>
            <a:off x="5938437" y="297062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spike 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B09B56C-8E41-4C2F-800C-E26F44BA5C72}"/>
              </a:ext>
            </a:extLst>
          </p:cNvPr>
          <p:cNvSpPr txBox="1"/>
          <p:nvPr/>
        </p:nvSpPr>
        <p:spPr>
          <a:xfrm>
            <a:off x="5938438" y="501404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spike 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90C7C6-06A3-4A5E-9D11-FB60DB2C6E5F}"/>
              </a:ext>
            </a:extLst>
          </p:cNvPr>
          <p:cNvSpPr txBox="1"/>
          <p:nvPr/>
        </p:nvSpPr>
        <p:spPr>
          <a:xfrm>
            <a:off x="5938437" y="194206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current 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9BA544A-699E-4E2E-9C8F-B47BB7A1C2FE}"/>
              </a:ext>
            </a:extLst>
          </p:cNvPr>
          <p:cNvSpPr txBox="1"/>
          <p:nvPr/>
        </p:nvSpPr>
        <p:spPr>
          <a:xfrm>
            <a:off x="5938437" y="399839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current 2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93D30F9-03FA-471B-953A-F73BC30373A0}"/>
              </a:ext>
            </a:extLst>
          </p:cNvPr>
          <p:cNvSpPr/>
          <p:nvPr/>
        </p:nvSpPr>
        <p:spPr>
          <a:xfrm>
            <a:off x="10128556" y="4336137"/>
            <a:ext cx="174171" cy="2975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BF1ED24-3AAB-415A-8829-CC2C063E387A}"/>
              </a:ext>
            </a:extLst>
          </p:cNvPr>
          <p:cNvSpPr/>
          <p:nvPr/>
        </p:nvSpPr>
        <p:spPr>
          <a:xfrm>
            <a:off x="10131104" y="5344886"/>
            <a:ext cx="174171" cy="2975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BBDEE74-D117-40A3-B32E-0D8A59BF79E9}"/>
              </a:ext>
            </a:extLst>
          </p:cNvPr>
          <p:cNvCxnSpPr>
            <a:cxnSpLocks/>
          </p:cNvCxnSpPr>
          <p:nvPr/>
        </p:nvCxnSpPr>
        <p:spPr>
          <a:xfrm flipV="1">
            <a:off x="7731910" y="2661104"/>
            <a:ext cx="188232" cy="6016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AC5D0FC-F36A-4ECB-94EA-D833E0453ABF}"/>
              </a:ext>
            </a:extLst>
          </p:cNvPr>
          <p:cNvCxnSpPr>
            <a:cxnSpLocks/>
          </p:cNvCxnSpPr>
          <p:nvPr/>
        </p:nvCxnSpPr>
        <p:spPr>
          <a:xfrm>
            <a:off x="7849673" y="3581400"/>
            <a:ext cx="2210044" cy="8150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128070B-B6DD-4401-B4B2-8031E511C7F9}"/>
              </a:ext>
            </a:extLst>
          </p:cNvPr>
          <p:cNvCxnSpPr>
            <a:cxnSpLocks/>
          </p:cNvCxnSpPr>
          <p:nvPr/>
        </p:nvCxnSpPr>
        <p:spPr>
          <a:xfrm flipH="1">
            <a:off x="10205303" y="4719760"/>
            <a:ext cx="10337" cy="54407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59FF9F9-C4CD-4D0D-9895-D5C915D0D387}"/>
              </a:ext>
            </a:extLst>
          </p:cNvPr>
          <p:cNvCxnSpPr>
            <a:cxnSpLocks/>
          </p:cNvCxnSpPr>
          <p:nvPr/>
        </p:nvCxnSpPr>
        <p:spPr>
          <a:xfrm flipH="1" flipV="1">
            <a:off x="8100047" y="2661106"/>
            <a:ext cx="1969867" cy="268378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51268B4-6AB2-4BDE-BD6A-D52109944CB3}"/>
              </a:ext>
            </a:extLst>
          </p:cNvPr>
          <p:cNvCxnSpPr>
            <a:cxnSpLocks/>
          </p:cNvCxnSpPr>
          <p:nvPr/>
        </p:nvCxnSpPr>
        <p:spPr>
          <a:xfrm>
            <a:off x="7711788" y="5884301"/>
            <a:ext cx="2503852" cy="3817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4CD60E5-089D-4493-A409-A08DDCDD5465}"/>
              </a:ext>
            </a:extLst>
          </p:cNvPr>
          <p:cNvCxnSpPr>
            <a:cxnSpLocks/>
          </p:cNvCxnSpPr>
          <p:nvPr/>
        </p:nvCxnSpPr>
        <p:spPr>
          <a:xfrm flipV="1">
            <a:off x="7711788" y="3530704"/>
            <a:ext cx="0" cy="258434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F09CBFA-8E63-4214-B360-0D9506EE3A3C}"/>
              </a:ext>
            </a:extLst>
          </p:cNvPr>
          <p:cNvCxnSpPr>
            <a:cxnSpLocks/>
            <a:endCxn id="51" idx="0"/>
          </p:cNvCxnSpPr>
          <p:nvPr/>
        </p:nvCxnSpPr>
        <p:spPr>
          <a:xfrm flipV="1">
            <a:off x="10215640" y="4336137"/>
            <a:ext cx="2" cy="180449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21514AB-54B4-4E06-B9A6-6F86296B31C9}"/>
              </a:ext>
            </a:extLst>
          </p:cNvPr>
          <p:cNvSpPr txBox="1"/>
          <p:nvPr/>
        </p:nvSpPr>
        <p:spPr>
          <a:xfrm flipH="1">
            <a:off x="8654672" y="5553139"/>
            <a:ext cx="674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64" name="Arc 63">
            <a:extLst>
              <a:ext uri="{FF2B5EF4-FFF2-40B4-BE49-F238E27FC236}">
                <a16:creationId xmlns:a16="http://schemas.microsoft.com/office/drawing/2014/main" id="{7BF55961-0FBD-4A26-B145-64ED09CEDE28}"/>
              </a:ext>
            </a:extLst>
          </p:cNvPr>
          <p:cNvSpPr/>
          <p:nvPr/>
        </p:nvSpPr>
        <p:spPr>
          <a:xfrm>
            <a:off x="2898565" y="2594393"/>
            <a:ext cx="877252" cy="2867513"/>
          </a:xfrm>
          <a:prstGeom prst="arc">
            <a:avLst>
              <a:gd name="adj1" fmla="val 16305579"/>
              <a:gd name="adj2" fmla="val 5187939"/>
            </a:avLst>
          </a:prstGeom>
          <a:ln w="1270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90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FBB180FC-F9E3-422B-BA71-F07ADA681700}"/>
              </a:ext>
            </a:extLst>
          </p:cNvPr>
          <p:cNvSpPr txBox="1"/>
          <p:nvPr/>
        </p:nvSpPr>
        <p:spPr>
          <a:xfrm>
            <a:off x="2090107" y="2006467"/>
            <a:ext cx="244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Spike 1 to Current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Content Placeholder 3">
                <a:extLst>
                  <a:ext uri="{FF2B5EF4-FFF2-40B4-BE49-F238E27FC236}">
                    <a16:creationId xmlns:a16="http://schemas.microsoft.com/office/drawing/2014/main" id="{2ED7BC4A-8A93-421C-A2AE-7328212B778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5724961"/>
                  </p:ext>
                </p:extLst>
              </p:nvPr>
            </p:nvGraphicFramePr>
            <p:xfrm>
              <a:off x="1873941" y="583221"/>
              <a:ext cx="8444118" cy="1112520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407353">
                      <a:extLst>
                        <a:ext uri="{9D8B030D-6E8A-4147-A177-3AD203B41FA5}">
                          <a16:colId xmlns:a16="http://schemas.microsoft.com/office/drawing/2014/main" val="3268484080"/>
                        </a:ext>
                      </a:extLst>
                    </a:gridCol>
                    <a:gridCol w="1407353">
                      <a:extLst>
                        <a:ext uri="{9D8B030D-6E8A-4147-A177-3AD203B41FA5}">
                          <a16:colId xmlns:a16="http://schemas.microsoft.com/office/drawing/2014/main" val="166075053"/>
                        </a:ext>
                      </a:extLst>
                    </a:gridCol>
                    <a:gridCol w="1407353">
                      <a:extLst>
                        <a:ext uri="{9D8B030D-6E8A-4147-A177-3AD203B41FA5}">
                          <a16:colId xmlns:a16="http://schemas.microsoft.com/office/drawing/2014/main" val="993832347"/>
                        </a:ext>
                      </a:extLst>
                    </a:gridCol>
                    <a:gridCol w="1407353">
                      <a:extLst>
                        <a:ext uri="{9D8B030D-6E8A-4147-A177-3AD203B41FA5}">
                          <a16:colId xmlns:a16="http://schemas.microsoft.com/office/drawing/2014/main" val="3420926079"/>
                        </a:ext>
                      </a:extLst>
                    </a:gridCol>
                    <a:gridCol w="1407353">
                      <a:extLst>
                        <a:ext uri="{9D8B030D-6E8A-4147-A177-3AD203B41FA5}">
                          <a16:colId xmlns:a16="http://schemas.microsoft.com/office/drawing/2014/main" val="3574168304"/>
                        </a:ext>
                      </a:extLst>
                    </a:gridCol>
                    <a:gridCol w="1407353">
                      <a:extLst>
                        <a:ext uri="{9D8B030D-6E8A-4147-A177-3AD203B41FA5}">
                          <a16:colId xmlns:a16="http://schemas.microsoft.com/office/drawing/2014/main" val="27130071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Poisson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1.3 kHz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bg1"/>
                              </a:solidFill>
                            </a:rPr>
                            <a:t>dt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 / d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oMath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0.5 </a:t>
                          </a:r>
                          <a:r>
                            <a:rPr lang="en-US" dirty="0" err="1"/>
                            <a:t>ms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Delay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 </a:t>
                          </a:r>
                          <a:r>
                            <a:rPr lang="en-US" dirty="0" err="1"/>
                            <a:t>ms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16729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Poisson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</a:t>
                          </a:r>
                          <a:r>
                            <a:rPr lang="en-US" altLang="zh-CN" dirty="0"/>
                            <a:t>05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#bins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Firing Rate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14 Hz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14891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Synaptic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10mins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#data points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1199000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73571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Content Placeholder 3">
                <a:extLst>
                  <a:ext uri="{FF2B5EF4-FFF2-40B4-BE49-F238E27FC236}">
                    <a16:creationId xmlns:a16="http://schemas.microsoft.com/office/drawing/2014/main" id="{2ED7BC4A-8A93-421C-A2AE-7328212B778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5724961"/>
                  </p:ext>
                </p:extLst>
              </p:nvPr>
            </p:nvGraphicFramePr>
            <p:xfrm>
              <a:off x="1873941" y="583221"/>
              <a:ext cx="8444118" cy="1112520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407353">
                      <a:extLst>
                        <a:ext uri="{9D8B030D-6E8A-4147-A177-3AD203B41FA5}">
                          <a16:colId xmlns:a16="http://schemas.microsoft.com/office/drawing/2014/main" val="3268484080"/>
                        </a:ext>
                      </a:extLst>
                    </a:gridCol>
                    <a:gridCol w="1407353">
                      <a:extLst>
                        <a:ext uri="{9D8B030D-6E8A-4147-A177-3AD203B41FA5}">
                          <a16:colId xmlns:a16="http://schemas.microsoft.com/office/drawing/2014/main" val="166075053"/>
                        </a:ext>
                      </a:extLst>
                    </a:gridCol>
                    <a:gridCol w="1407353">
                      <a:extLst>
                        <a:ext uri="{9D8B030D-6E8A-4147-A177-3AD203B41FA5}">
                          <a16:colId xmlns:a16="http://schemas.microsoft.com/office/drawing/2014/main" val="993832347"/>
                        </a:ext>
                      </a:extLst>
                    </a:gridCol>
                    <a:gridCol w="1407353">
                      <a:extLst>
                        <a:ext uri="{9D8B030D-6E8A-4147-A177-3AD203B41FA5}">
                          <a16:colId xmlns:a16="http://schemas.microsoft.com/office/drawing/2014/main" val="3420926079"/>
                        </a:ext>
                      </a:extLst>
                    </a:gridCol>
                    <a:gridCol w="1407353">
                      <a:extLst>
                        <a:ext uri="{9D8B030D-6E8A-4147-A177-3AD203B41FA5}">
                          <a16:colId xmlns:a16="http://schemas.microsoft.com/office/drawing/2014/main" val="3574168304"/>
                        </a:ext>
                      </a:extLst>
                    </a:gridCol>
                    <a:gridCol w="1407353">
                      <a:extLst>
                        <a:ext uri="{9D8B030D-6E8A-4147-A177-3AD203B41FA5}">
                          <a16:colId xmlns:a16="http://schemas.microsoft.com/office/drawing/2014/main" val="27130071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Poisson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1.3 kHz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433" t="-8197" r="-300866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0.5 </a:t>
                          </a:r>
                          <a:r>
                            <a:rPr lang="en-US" dirty="0" err="1"/>
                            <a:t>ms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Delay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 </a:t>
                          </a:r>
                          <a:r>
                            <a:rPr lang="en-US" dirty="0" err="1"/>
                            <a:t>ms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16729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Poisson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</a:t>
                          </a:r>
                          <a:r>
                            <a:rPr lang="en-US" altLang="zh-CN" dirty="0"/>
                            <a:t>05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#bins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Firing Rate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14 Hz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14891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Synaptic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T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10mins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#data points</a:t>
                          </a:r>
                        </a:p>
                      </a:txBody>
                      <a:tcP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1199000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735713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ACC5340-6C23-4C1C-BCC3-447F818F0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49" y="2404850"/>
            <a:ext cx="5112780" cy="38345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C8E412-FCA0-465F-92B8-1CAF3F17A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973" y="2404852"/>
            <a:ext cx="5112780" cy="38345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75C5A25-F296-4B40-A2F4-DF41CBFC8B17}"/>
              </a:ext>
            </a:extLst>
          </p:cNvPr>
          <p:cNvSpPr txBox="1"/>
          <p:nvPr/>
        </p:nvSpPr>
        <p:spPr>
          <a:xfrm>
            <a:off x="7665154" y="2006467"/>
            <a:ext cx="244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Spike 2 to Current 1</a:t>
            </a:r>
          </a:p>
        </p:txBody>
      </p:sp>
    </p:spTree>
    <p:extLst>
      <p:ext uri="{BB962C8B-B14F-4D97-AF65-F5344CB8AC3E}">
        <p14:creationId xmlns:p14="http://schemas.microsoft.com/office/powerpoint/2010/main" val="3904158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4E1C550-FCFE-48A4-B579-BD645AC4C025}"/>
              </a:ext>
            </a:extLst>
          </p:cNvPr>
          <p:cNvSpPr txBox="1"/>
          <p:nvPr/>
        </p:nvSpPr>
        <p:spPr>
          <a:xfrm>
            <a:off x="2740341" y="5114437"/>
            <a:ext cx="1916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Shifting spike train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B1B131-F216-4441-A662-02E13257AFFB}"/>
              </a:ext>
            </a:extLst>
          </p:cNvPr>
          <p:cNvSpPr txBox="1"/>
          <p:nvPr/>
        </p:nvSpPr>
        <p:spPr>
          <a:xfrm>
            <a:off x="8086738" y="5114437"/>
            <a:ext cx="163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Shifting current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D96035-70BB-4B4A-9132-403C308F94F2}"/>
              </a:ext>
            </a:extLst>
          </p:cNvPr>
          <p:cNvSpPr txBox="1"/>
          <p:nvPr/>
        </p:nvSpPr>
        <p:spPr>
          <a:xfrm>
            <a:off x="833552" y="651847"/>
            <a:ext cx="7791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Mutual information calculation with different shifting scheme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84F50B60-5CF7-4C44-A59E-2EEFDEDF273B}"/>
                  </a:ext>
                </a:extLst>
              </p:cNvPr>
              <p:cNvSpPr/>
              <p:nvPr/>
            </p:nvSpPr>
            <p:spPr>
              <a:xfrm>
                <a:off x="3232150" y="2019300"/>
                <a:ext cx="908050" cy="90805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84F50B60-5CF7-4C44-A59E-2EEFDEDF27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150" y="2019300"/>
                <a:ext cx="908050" cy="90805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631E6E6-D43E-435C-B617-80A34F66481D}"/>
                  </a:ext>
                </a:extLst>
              </p:cNvPr>
              <p:cNvSpPr/>
              <p:nvPr/>
            </p:nvSpPr>
            <p:spPr>
              <a:xfrm>
                <a:off x="3232150" y="3536950"/>
                <a:ext cx="908050" cy="90805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631E6E6-D43E-435C-B617-80A34F6648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150" y="3536950"/>
                <a:ext cx="908050" cy="90805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06238BE-E41C-4DF9-931E-C07F70B62697}"/>
                  </a:ext>
                </a:extLst>
              </p:cNvPr>
              <p:cNvSpPr/>
              <p:nvPr/>
            </p:nvSpPr>
            <p:spPr>
              <a:xfrm>
                <a:off x="4946650" y="2019300"/>
                <a:ext cx="908050" cy="90805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06238BE-E41C-4DF9-931E-C07F70B626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650" y="2019300"/>
                <a:ext cx="908050" cy="90805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8121B3D-ECD7-45C8-B676-26680CEA444A}"/>
                  </a:ext>
                </a:extLst>
              </p:cNvPr>
              <p:cNvSpPr/>
              <p:nvPr/>
            </p:nvSpPr>
            <p:spPr>
              <a:xfrm>
                <a:off x="1517650" y="2019300"/>
                <a:ext cx="908050" cy="90805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8121B3D-ECD7-45C8-B676-26680CEA44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650" y="2019300"/>
                <a:ext cx="908050" cy="90805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CBCCA4B-732F-4E5D-8C23-C833B7C048A9}"/>
              </a:ext>
            </a:extLst>
          </p:cNvPr>
          <p:cNvCxnSpPr>
            <a:cxnSpLocks/>
            <a:stCxn id="18" idx="1"/>
            <a:endCxn id="22" idx="4"/>
          </p:cNvCxnSpPr>
          <p:nvPr/>
        </p:nvCxnSpPr>
        <p:spPr>
          <a:xfrm flipH="1" flipV="1">
            <a:off x="1971675" y="2927350"/>
            <a:ext cx="1393456" cy="742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D902A0A-E743-473B-93BD-CE78D6A10EEB}"/>
              </a:ext>
            </a:extLst>
          </p:cNvPr>
          <p:cNvCxnSpPr>
            <a:cxnSpLocks/>
            <a:stCxn id="18" idx="0"/>
            <a:endCxn id="3" idx="4"/>
          </p:cNvCxnSpPr>
          <p:nvPr/>
        </p:nvCxnSpPr>
        <p:spPr>
          <a:xfrm flipV="1">
            <a:off x="3686175" y="2927350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DF7F14-68C2-42D2-BB65-826C1ADD1AAF}"/>
              </a:ext>
            </a:extLst>
          </p:cNvPr>
          <p:cNvCxnSpPr>
            <a:cxnSpLocks/>
            <a:stCxn id="18" idx="7"/>
            <a:endCxn id="21" idx="4"/>
          </p:cNvCxnSpPr>
          <p:nvPr/>
        </p:nvCxnSpPr>
        <p:spPr>
          <a:xfrm flipV="1">
            <a:off x="4007219" y="2927350"/>
            <a:ext cx="1393456" cy="742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999D8B3B-6233-4B45-B552-6B3BDF4E4BA9}"/>
                  </a:ext>
                </a:extLst>
              </p:cNvPr>
              <p:cNvSpPr/>
              <p:nvPr/>
            </p:nvSpPr>
            <p:spPr>
              <a:xfrm>
                <a:off x="8451850" y="2019300"/>
                <a:ext cx="908050" cy="90805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999D8B3B-6233-4B45-B552-6B3BDF4E4B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1850" y="2019300"/>
                <a:ext cx="908050" cy="90805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0758DEF-445F-4BB5-8462-ED16CAEADF14}"/>
                  </a:ext>
                </a:extLst>
              </p:cNvPr>
              <p:cNvSpPr/>
              <p:nvPr/>
            </p:nvSpPr>
            <p:spPr>
              <a:xfrm>
                <a:off x="8451850" y="3536950"/>
                <a:ext cx="908050" cy="90805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0758DEF-445F-4BB5-8462-ED16CAEAD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1850" y="3536950"/>
                <a:ext cx="908050" cy="90805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7688BE9-EDE7-44DC-9936-1692009DDF55}"/>
                  </a:ext>
                </a:extLst>
              </p:cNvPr>
              <p:cNvSpPr/>
              <p:nvPr/>
            </p:nvSpPr>
            <p:spPr>
              <a:xfrm>
                <a:off x="10166350" y="3536950"/>
                <a:ext cx="908050" cy="90805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7688BE9-EDE7-44DC-9936-1692009DD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6350" y="3536950"/>
                <a:ext cx="908050" cy="90805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110A2F96-8948-4E89-AFFE-A684FBD56A98}"/>
                  </a:ext>
                </a:extLst>
              </p:cNvPr>
              <p:cNvSpPr/>
              <p:nvPr/>
            </p:nvSpPr>
            <p:spPr>
              <a:xfrm>
                <a:off x="6737350" y="3536950"/>
                <a:ext cx="908050" cy="90805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110A2F96-8948-4E89-AFFE-A684FBD56A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350" y="3536950"/>
                <a:ext cx="908050" cy="90805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07C1785-DB87-4743-B723-AF823677EF64}"/>
              </a:ext>
            </a:extLst>
          </p:cNvPr>
          <p:cNvCxnSpPr>
            <a:cxnSpLocks/>
            <a:stCxn id="27" idx="3"/>
            <a:endCxn id="30" idx="0"/>
          </p:cNvCxnSpPr>
          <p:nvPr/>
        </p:nvCxnSpPr>
        <p:spPr>
          <a:xfrm flipH="1">
            <a:off x="7191375" y="2794369"/>
            <a:ext cx="1393456" cy="742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2C33E3C-87BD-44E9-A0AE-F2691CFB61E0}"/>
              </a:ext>
            </a:extLst>
          </p:cNvPr>
          <p:cNvCxnSpPr>
            <a:stCxn id="27" idx="4"/>
            <a:endCxn id="28" idx="0"/>
          </p:cNvCxnSpPr>
          <p:nvPr/>
        </p:nvCxnSpPr>
        <p:spPr>
          <a:xfrm>
            <a:off x="8905875" y="2927350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1FF0411-D21C-4709-B279-C32114BBA82B}"/>
              </a:ext>
            </a:extLst>
          </p:cNvPr>
          <p:cNvCxnSpPr>
            <a:stCxn id="27" idx="5"/>
            <a:endCxn id="29" idx="0"/>
          </p:cNvCxnSpPr>
          <p:nvPr/>
        </p:nvCxnSpPr>
        <p:spPr>
          <a:xfrm>
            <a:off x="9226919" y="2794369"/>
            <a:ext cx="1393456" cy="742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2D0AAB9-1B04-4E45-8B1A-D8BAB49D6E97}"/>
                  </a:ext>
                </a:extLst>
              </p:cNvPr>
              <p:cNvSpPr txBox="1"/>
              <p:nvPr/>
            </p:nvSpPr>
            <p:spPr>
              <a:xfrm>
                <a:off x="3309664" y="3091418"/>
                <a:ext cx="7779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2D0AAB9-1B04-4E45-8B1A-D8BAB49D6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664" y="3091418"/>
                <a:ext cx="77790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391B1BE-6B66-4070-91C6-11B75021F575}"/>
                  </a:ext>
                </a:extLst>
              </p:cNvPr>
              <p:cNvSpPr txBox="1"/>
              <p:nvPr/>
            </p:nvSpPr>
            <p:spPr>
              <a:xfrm>
                <a:off x="7256447" y="2862818"/>
                <a:ext cx="7779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391B1BE-6B66-4070-91C6-11B75021F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447" y="2862818"/>
                <a:ext cx="77790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C350823-8095-4DCA-8EB1-3A9A57918B48}"/>
                  </a:ext>
                </a:extLst>
              </p:cNvPr>
              <p:cNvSpPr txBox="1"/>
              <p:nvPr/>
            </p:nvSpPr>
            <p:spPr>
              <a:xfrm>
                <a:off x="1927564" y="3294286"/>
                <a:ext cx="7779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C350823-8095-4DCA-8EB1-3A9A57918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564" y="3294286"/>
                <a:ext cx="77790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48498-8106-4EC6-91D1-1374C83528DC}"/>
                  </a:ext>
                </a:extLst>
              </p:cNvPr>
              <p:cNvSpPr txBox="1"/>
              <p:nvPr/>
            </p:nvSpPr>
            <p:spPr>
              <a:xfrm>
                <a:off x="9777397" y="2862818"/>
                <a:ext cx="7779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48498-8106-4EC6-91D1-1374C8352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7397" y="2862818"/>
                <a:ext cx="77790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09AE3A1-A75A-4FBA-A66D-8F6064EBD43A}"/>
                  </a:ext>
                </a:extLst>
              </p:cNvPr>
              <p:cNvSpPr txBox="1"/>
              <p:nvPr/>
            </p:nvSpPr>
            <p:spPr>
              <a:xfrm>
                <a:off x="4509057" y="3232150"/>
                <a:ext cx="7779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09AE3A1-A75A-4FBA-A66D-8F6064EBD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057" y="3232150"/>
                <a:ext cx="77790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1ABD1AA-D503-49FE-BAD7-FAD17EEED16A}"/>
                  </a:ext>
                </a:extLst>
              </p:cNvPr>
              <p:cNvSpPr txBox="1"/>
              <p:nvPr/>
            </p:nvSpPr>
            <p:spPr>
              <a:xfrm>
                <a:off x="8516921" y="3047484"/>
                <a:ext cx="7779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1ABD1AA-D503-49FE-BAD7-FAD17EEED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6921" y="3047484"/>
                <a:ext cx="77790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3535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 action="ppaction://hlinksldjump"/>
            <a:extLst>
              <a:ext uri="{FF2B5EF4-FFF2-40B4-BE49-F238E27FC236}">
                <a16:creationId xmlns:a16="http://schemas.microsoft.com/office/drawing/2014/main" id="{EC141895-F3BD-4662-8F63-AA6705EAC9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393" y="533390"/>
            <a:ext cx="3860814" cy="28956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65D08E-4285-4B85-96E5-E8AFACDB7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392" y="3429000"/>
            <a:ext cx="3860814" cy="2895610"/>
          </a:xfrm>
          <a:prstGeom prst="rect">
            <a:avLst/>
          </a:prstGeom>
        </p:spPr>
      </p:pic>
      <p:pic>
        <p:nvPicPr>
          <p:cNvPr id="8" name="Picture 7">
            <a:hlinkClick r:id="rId3" action="ppaction://hlinksldjump"/>
            <a:extLst>
              <a:ext uri="{FF2B5EF4-FFF2-40B4-BE49-F238E27FC236}">
                <a16:creationId xmlns:a16="http://schemas.microsoft.com/office/drawing/2014/main" id="{CF0B6355-9E92-4733-B5E2-CE227B2E22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579" y="533390"/>
            <a:ext cx="3860814" cy="28956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339D9A-2F26-4473-BED6-F0B6F67F48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578" y="3429000"/>
            <a:ext cx="3860814" cy="28956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Content Placeholder 3">
                <a:extLst>
                  <a:ext uri="{FF2B5EF4-FFF2-40B4-BE49-F238E27FC236}">
                    <a16:creationId xmlns:a16="http://schemas.microsoft.com/office/drawing/2014/main" id="{B49EB92A-32C4-461C-BEFD-708CC5E2E2B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33029916"/>
                  </p:ext>
                </p:extLst>
              </p:nvPr>
            </p:nvGraphicFramePr>
            <p:xfrm>
              <a:off x="870427" y="2098040"/>
              <a:ext cx="2814706" cy="3337560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407353">
                      <a:extLst>
                        <a:ext uri="{9D8B030D-6E8A-4147-A177-3AD203B41FA5}">
                          <a16:colId xmlns:a16="http://schemas.microsoft.com/office/drawing/2014/main" val="3268484080"/>
                        </a:ext>
                      </a:extLst>
                    </a:gridCol>
                    <a:gridCol w="1407353">
                      <a:extLst>
                        <a:ext uri="{9D8B030D-6E8A-4147-A177-3AD203B41FA5}">
                          <a16:colId xmlns:a16="http://schemas.microsoft.com/office/drawing/2014/main" val="16607505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Poisson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1.3 kHz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16729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Poisson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</a:t>
                          </a:r>
                          <a:r>
                            <a:rPr lang="en-US" altLang="zh-CN" dirty="0"/>
                            <a:t>05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14891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Synaptic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73571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bg1"/>
                              </a:solidFill>
                            </a:rPr>
                            <a:t>dt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 / d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oMath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0.5 </a:t>
                          </a:r>
                          <a:r>
                            <a:rPr lang="en-US" dirty="0" err="1"/>
                            <a:t>ms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5564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#bins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1275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50mins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81670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Delay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 </a:t>
                          </a:r>
                          <a:r>
                            <a:rPr lang="en-US" dirty="0" err="1"/>
                            <a:t>ms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75662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Firing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14 Hz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38620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#data points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75k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30515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Content Placeholder 3">
                <a:extLst>
                  <a:ext uri="{FF2B5EF4-FFF2-40B4-BE49-F238E27FC236}">
                    <a16:creationId xmlns:a16="http://schemas.microsoft.com/office/drawing/2014/main" id="{B49EB92A-32C4-461C-BEFD-708CC5E2E2B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33029916"/>
                  </p:ext>
                </p:extLst>
              </p:nvPr>
            </p:nvGraphicFramePr>
            <p:xfrm>
              <a:off x="870427" y="2098040"/>
              <a:ext cx="2814706" cy="3337560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407353">
                      <a:extLst>
                        <a:ext uri="{9D8B030D-6E8A-4147-A177-3AD203B41FA5}">
                          <a16:colId xmlns:a16="http://schemas.microsoft.com/office/drawing/2014/main" val="3268484080"/>
                        </a:ext>
                      </a:extLst>
                    </a:gridCol>
                    <a:gridCol w="1407353">
                      <a:extLst>
                        <a:ext uri="{9D8B030D-6E8A-4147-A177-3AD203B41FA5}">
                          <a16:colId xmlns:a16="http://schemas.microsoft.com/office/drawing/2014/main" val="16607505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Poisson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1.3 kHz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16729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Poisson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</a:t>
                          </a:r>
                          <a:r>
                            <a:rPr lang="en-US" altLang="zh-CN" dirty="0"/>
                            <a:t>05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14891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Synaptic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73571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431" t="-308197" r="-100431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0.5 </a:t>
                          </a:r>
                          <a:r>
                            <a:rPr lang="en-US" dirty="0" err="1"/>
                            <a:t>ms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5564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#bins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1275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50mins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81670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Delay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 </a:t>
                          </a:r>
                          <a:r>
                            <a:rPr lang="en-US" dirty="0" err="1"/>
                            <a:t>ms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75662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Firing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14 Hz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38620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#data points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75k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30515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4E1C550-FCFE-48A4-B579-BD645AC4C025}"/>
              </a:ext>
            </a:extLst>
          </p:cNvPr>
          <p:cNvSpPr txBox="1"/>
          <p:nvPr/>
        </p:nvSpPr>
        <p:spPr>
          <a:xfrm>
            <a:off x="5010711" y="228600"/>
            <a:ext cx="1916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Shifting spike train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B1B131-F216-4441-A662-02E13257AFFB}"/>
              </a:ext>
            </a:extLst>
          </p:cNvPr>
          <p:cNvSpPr txBox="1"/>
          <p:nvPr/>
        </p:nvSpPr>
        <p:spPr>
          <a:xfrm>
            <a:off x="9010665" y="228600"/>
            <a:ext cx="163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Shifting current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D96035-70BB-4B4A-9132-403C308F94F2}"/>
              </a:ext>
            </a:extLst>
          </p:cNvPr>
          <p:cNvSpPr txBox="1"/>
          <p:nvPr/>
        </p:nvSpPr>
        <p:spPr>
          <a:xfrm>
            <a:off x="539612" y="768350"/>
            <a:ext cx="34763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Mutual information calculation </a:t>
            </a:r>
          </a:p>
          <a:p>
            <a:r>
              <a:rPr lang="en-US" sz="2000" dirty="0"/>
              <a:t>with different shifting scheme</a:t>
            </a:r>
          </a:p>
        </p:txBody>
      </p:sp>
    </p:spTree>
    <p:extLst>
      <p:ext uri="{BB962C8B-B14F-4D97-AF65-F5344CB8AC3E}">
        <p14:creationId xmlns:p14="http://schemas.microsoft.com/office/powerpoint/2010/main" val="3104657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65D08E-4285-4B85-96E5-E8AFACDB7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762" y="2098040"/>
            <a:ext cx="3860813" cy="28956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339D9A-2F26-4473-BED6-F0B6F67F48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948" y="2098040"/>
            <a:ext cx="3860813" cy="28956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Content Placeholder 3">
                <a:extLst>
                  <a:ext uri="{FF2B5EF4-FFF2-40B4-BE49-F238E27FC236}">
                    <a16:creationId xmlns:a16="http://schemas.microsoft.com/office/drawing/2014/main" id="{B49EB92A-32C4-461C-BEFD-708CC5E2E2B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39018284"/>
                  </p:ext>
                </p:extLst>
              </p:nvPr>
            </p:nvGraphicFramePr>
            <p:xfrm>
              <a:off x="870427" y="2098040"/>
              <a:ext cx="2814706" cy="3337560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407353">
                      <a:extLst>
                        <a:ext uri="{9D8B030D-6E8A-4147-A177-3AD203B41FA5}">
                          <a16:colId xmlns:a16="http://schemas.microsoft.com/office/drawing/2014/main" val="3268484080"/>
                        </a:ext>
                      </a:extLst>
                    </a:gridCol>
                    <a:gridCol w="1407353">
                      <a:extLst>
                        <a:ext uri="{9D8B030D-6E8A-4147-A177-3AD203B41FA5}">
                          <a16:colId xmlns:a16="http://schemas.microsoft.com/office/drawing/2014/main" val="16607505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Poisson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1.3 kHz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16729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Poisson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</a:t>
                          </a:r>
                          <a:r>
                            <a:rPr lang="en-US" altLang="zh-CN" dirty="0"/>
                            <a:t>05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14891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Synaptic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73571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chemeClr val="bg1"/>
                              </a:solidFill>
                            </a:rPr>
                            <a:t>dt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 / d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oMath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0.5 </a:t>
                          </a:r>
                          <a:r>
                            <a:rPr lang="en-US" dirty="0" err="1"/>
                            <a:t>ms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5564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#bins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1275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4.4h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81670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Delay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 </a:t>
                          </a:r>
                          <a:r>
                            <a:rPr lang="en-US" dirty="0" err="1"/>
                            <a:t>ms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75662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Firing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14 Hz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38620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#data points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400k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30515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Content Placeholder 3">
                <a:extLst>
                  <a:ext uri="{FF2B5EF4-FFF2-40B4-BE49-F238E27FC236}">
                    <a16:creationId xmlns:a16="http://schemas.microsoft.com/office/drawing/2014/main" id="{B49EB92A-32C4-461C-BEFD-708CC5E2E2B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39018284"/>
                  </p:ext>
                </p:extLst>
              </p:nvPr>
            </p:nvGraphicFramePr>
            <p:xfrm>
              <a:off x="870427" y="2098040"/>
              <a:ext cx="2814706" cy="3337560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407353">
                      <a:extLst>
                        <a:ext uri="{9D8B030D-6E8A-4147-A177-3AD203B41FA5}">
                          <a16:colId xmlns:a16="http://schemas.microsoft.com/office/drawing/2014/main" val="3268484080"/>
                        </a:ext>
                      </a:extLst>
                    </a:gridCol>
                    <a:gridCol w="1407353">
                      <a:extLst>
                        <a:ext uri="{9D8B030D-6E8A-4147-A177-3AD203B41FA5}">
                          <a16:colId xmlns:a16="http://schemas.microsoft.com/office/drawing/2014/main" val="16607505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Poisson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1.3 kHz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16729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Poisson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</a:t>
                          </a:r>
                          <a:r>
                            <a:rPr lang="en-US" altLang="zh-CN" dirty="0"/>
                            <a:t>05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14891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Synaptic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73571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31" t="-308197" r="-100431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0.5 </a:t>
                          </a:r>
                          <a:r>
                            <a:rPr lang="en-US" dirty="0" err="1"/>
                            <a:t>ms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5564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#bins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1275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4.4h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81670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Delay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 </a:t>
                          </a:r>
                          <a:r>
                            <a:rPr lang="en-US" dirty="0" err="1"/>
                            <a:t>ms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75662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Firing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14 Hz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38620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#data points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400k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30515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4E1C550-FCFE-48A4-B579-BD645AC4C025}"/>
              </a:ext>
            </a:extLst>
          </p:cNvPr>
          <p:cNvSpPr txBox="1"/>
          <p:nvPr/>
        </p:nvSpPr>
        <p:spPr>
          <a:xfrm>
            <a:off x="5064051" y="768350"/>
            <a:ext cx="1916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Shifting spike train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B1B131-F216-4441-A662-02E13257AFFB}"/>
              </a:ext>
            </a:extLst>
          </p:cNvPr>
          <p:cNvSpPr txBox="1"/>
          <p:nvPr/>
        </p:nvSpPr>
        <p:spPr>
          <a:xfrm>
            <a:off x="9064005" y="768350"/>
            <a:ext cx="163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Shifting current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D96035-70BB-4B4A-9132-403C308F94F2}"/>
              </a:ext>
            </a:extLst>
          </p:cNvPr>
          <p:cNvSpPr txBox="1"/>
          <p:nvPr/>
        </p:nvSpPr>
        <p:spPr>
          <a:xfrm>
            <a:off x="539612" y="768350"/>
            <a:ext cx="34763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Mutual information calculation </a:t>
            </a:r>
          </a:p>
          <a:p>
            <a:r>
              <a:rPr lang="en-US" sz="2000" dirty="0"/>
              <a:t>with different shifting scheme</a:t>
            </a:r>
          </a:p>
        </p:txBody>
      </p:sp>
    </p:spTree>
    <p:extLst>
      <p:ext uri="{BB962C8B-B14F-4D97-AF65-F5344CB8AC3E}">
        <p14:creationId xmlns:p14="http://schemas.microsoft.com/office/powerpoint/2010/main" val="29947810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616AD-670B-4A30-A590-FFBF5381E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5859"/>
            <a:ext cx="10515600" cy="976038"/>
          </a:xfrm>
        </p:spPr>
        <p:txBody>
          <a:bodyPr/>
          <a:lstStyle/>
          <a:p>
            <a:r>
              <a:rPr lang="en-US" dirty="0"/>
              <a:t>Bi-directed Connection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E6C514-8311-48FB-BCD7-D2BD5AC3C3F8}"/>
              </a:ext>
            </a:extLst>
          </p:cNvPr>
          <p:cNvSpPr txBox="1"/>
          <p:nvPr/>
        </p:nvSpPr>
        <p:spPr>
          <a:xfrm>
            <a:off x="2901293" y="5806392"/>
            <a:ext cx="1262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1 to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71C0C3-976D-4A31-A5D0-550C61997FEC}"/>
              </a:ext>
            </a:extLst>
          </p:cNvPr>
          <p:cNvSpPr txBox="1"/>
          <p:nvPr/>
        </p:nvSpPr>
        <p:spPr>
          <a:xfrm>
            <a:off x="8013881" y="5806392"/>
            <a:ext cx="1262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2 to 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42327C-94CF-470C-925D-6C58AF1A2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92" y="1448900"/>
            <a:ext cx="5538384" cy="41537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BAE2E0-75C2-40FE-AE37-DFAEAC3CE8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855" y="1448898"/>
            <a:ext cx="5538384" cy="41537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A28B9C-5BA6-4C48-9897-E125B3422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92" y="1618381"/>
            <a:ext cx="5538384" cy="41537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C6C3E0-88AD-4DEC-8039-1B17E37BEB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855" y="1618380"/>
            <a:ext cx="5538384" cy="4153787"/>
          </a:xfrm>
          <a:prstGeom prst="rect">
            <a:avLst/>
          </a:prstGeom>
        </p:spPr>
      </p:pic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504FEB07-483A-4099-9BBB-BEB88D25DE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2945226"/>
              </p:ext>
            </p:extLst>
          </p:nvPr>
        </p:nvGraphicFramePr>
        <p:xfrm>
          <a:off x="6239883" y="432306"/>
          <a:ext cx="5434959" cy="111252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484529">
                  <a:extLst>
                    <a:ext uri="{9D8B030D-6E8A-4147-A177-3AD203B41FA5}">
                      <a16:colId xmlns:a16="http://schemas.microsoft.com/office/drawing/2014/main" val="3268484080"/>
                    </a:ext>
                  </a:extLst>
                </a:gridCol>
                <a:gridCol w="1316810">
                  <a:extLst>
                    <a:ext uri="{9D8B030D-6E8A-4147-A177-3AD203B41FA5}">
                      <a16:colId xmlns:a16="http://schemas.microsoft.com/office/drawing/2014/main" val="166075053"/>
                    </a:ext>
                  </a:extLst>
                </a:gridCol>
                <a:gridCol w="1316810">
                  <a:extLst>
                    <a:ext uri="{9D8B030D-6E8A-4147-A177-3AD203B41FA5}">
                      <a16:colId xmlns:a16="http://schemas.microsoft.com/office/drawing/2014/main" val="1446582047"/>
                    </a:ext>
                  </a:extLst>
                </a:gridCol>
                <a:gridCol w="1316810">
                  <a:extLst>
                    <a:ext uri="{9D8B030D-6E8A-4147-A177-3AD203B41FA5}">
                      <a16:colId xmlns:a16="http://schemas.microsoft.com/office/drawing/2014/main" val="7797309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Poisson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 kHz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dt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672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  <a:r>
                        <a:rPr lang="en-US" altLang="zh-CN" dirty="0"/>
                        <a:t>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#bins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489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600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357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15173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97B60-65D2-4D72-B632-D9FE74EEE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Triple-neuron system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E196DB-D9F8-456B-B2D6-F502BE4D0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638" y="0"/>
            <a:ext cx="2586435" cy="2439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545536-BD0F-4B4E-8781-89E7298A5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123" y="2194654"/>
            <a:ext cx="3009905" cy="2257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8B79EF-CF33-4D26-9AA5-5D49F5195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122" y="4452084"/>
            <a:ext cx="3009905" cy="22574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BEE54D-8F72-4712-95AB-2C0DED660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6029" y="2194654"/>
            <a:ext cx="3009905" cy="22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81EA10-798A-42E1-BBFD-6E630C43C4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6028" y="4452084"/>
            <a:ext cx="3009905" cy="2257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ED9549-4AE4-47EF-AB19-BE442328E6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5935" y="2194654"/>
            <a:ext cx="3009905" cy="22574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14C191-7E7E-43A5-BC81-3EE3766AF4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5935" y="4452084"/>
            <a:ext cx="3009905" cy="225742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277BB09-1D21-45D4-AF87-2E0AF920C1BD}"/>
              </a:ext>
            </a:extLst>
          </p:cNvPr>
          <p:cNvGrpSpPr/>
          <p:nvPr/>
        </p:nvGrpSpPr>
        <p:grpSpPr>
          <a:xfrm>
            <a:off x="6350094" y="714738"/>
            <a:ext cx="1991177" cy="758798"/>
            <a:chOff x="310444" y="4058356"/>
            <a:chExt cx="1991177" cy="75879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FE30A63-A649-478B-A3E2-18AD1DBD94FE}"/>
                </a:ext>
              </a:extLst>
            </p:cNvPr>
            <p:cNvCxnSpPr/>
            <p:nvPr/>
          </p:nvCxnSpPr>
          <p:spPr>
            <a:xfrm>
              <a:off x="378178" y="4447822"/>
              <a:ext cx="185137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B8D2CF4-91BE-47A8-9985-5DB97FEC518C}"/>
                </a:ext>
              </a:extLst>
            </p:cNvPr>
            <p:cNvCxnSpPr/>
            <p:nvPr/>
          </p:nvCxnSpPr>
          <p:spPr>
            <a:xfrm>
              <a:off x="953912" y="4143022"/>
              <a:ext cx="0" cy="6378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3AB5D01-096D-4625-BED0-9A0EAF01B835}"/>
                </a:ext>
              </a:extLst>
            </p:cNvPr>
            <p:cNvCxnSpPr/>
            <p:nvPr/>
          </p:nvCxnSpPr>
          <p:spPr>
            <a:xfrm>
              <a:off x="1631244" y="4161371"/>
              <a:ext cx="0" cy="6378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6351CC6-29F3-4279-A3F2-00C2AD0A3F22}"/>
                </a:ext>
              </a:extLst>
            </p:cNvPr>
            <p:cNvSpPr txBox="1"/>
            <p:nvPr/>
          </p:nvSpPr>
          <p:spPr>
            <a:xfrm>
              <a:off x="310444" y="4058356"/>
              <a:ext cx="670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1to2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B346AE-F80B-4DD8-98B3-8D7E5814CB62}"/>
                </a:ext>
              </a:extLst>
            </p:cNvPr>
            <p:cNvSpPr txBox="1"/>
            <p:nvPr/>
          </p:nvSpPr>
          <p:spPr>
            <a:xfrm>
              <a:off x="310444" y="4447822"/>
              <a:ext cx="670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2to1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306D22B-5906-4522-A5C3-B3C47900A76C}"/>
                </a:ext>
              </a:extLst>
            </p:cNvPr>
            <p:cNvSpPr txBox="1"/>
            <p:nvPr/>
          </p:nvSpPr>
          <p:spPr>
            <a:xfrm>
              <a:off x="944788" y="4058356"/>
              <a:ext cx="670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2to3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2871AA8-E5E7-4F36-B718-E3D508DC8089}"/>
                </a:ext>
              </a:extLst>
            </p:cNvPr>
            <p:cNvSpPr txBox="1"/>
            <p:nvPr/>
          </p:nvSpPr>
          <p:spPr>
            <a:xfrm>
              <a:off x="944788" y="4447822"/>
              <a:ext cx="670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3to2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10C00C8-7313-4E32-925C-D45DFE4608F7}"/>
                </a:ext>
              </a:extLst>
            </p:cNvPr>
            <p:cNvSpPr txBox="1"/>
            <p:nvPr/>
          </p:nvSpPr>
          <p:spPr>
            <a:xfrm>
              <a:off x="1631245" y="4058356"/>
              <a:ext cx="670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1to3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4FDFFA2-3BB2-4D8C-953F-1119556FC320}"/>
                </a:ext>
              </a:extLst>
            </p:cNvPr>
            <p:cNvSpPr txBox="1"/>
            <p:nvPr/>
          </p:nvSpPr>
          <p:spPr>
            <a:xfrm>
              <a:off x="1631245" y="4447822"/>
              <a:ext cx="670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3to1</a:t>
              </a:r>
            </a:p>
          </p:txBody>
        </p:sp>
      </p:grpSp>
      <p:graphicFrame>
        <p:nvGraphicFramePr>
          <p:cNvPr id="22" name="Content Placeholder 3">
            <a:extLst>
              <a:ext uri="{FF2B5EF4-FFF2-40B4-BE49-F238E27FC236}">
                <a16:creationId xmlns:a16="http://schemas.microsoft.com/office/drawing/2014/main" id="{44808D22-8FEB-481F-89C2-E259C4069B3F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56398" y="3004769"/>
          <a:ext cx="2680075" cy="18542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420267">
                  <a:extLst>
                    <a:ext uri="{9D8B030D-6E8A-4147-A177-3AD203B41FA5}">
                      <a16:colId xmlns:a16="http://schemas.microsoft.com/office/drawing/2014/main" val="3268484080"/>
                    </a:ext>
                  </a:extLst>
                </a:gridCol>
                <a:gridCol w="1259808">
                  <a:extLst>
                    <a:ext uri="{9D8B030D-6E8A-4147-A177-3AD203B41FA5}">
                      <a16:colId xmlns:a16="http://schemas.microsoft.com/office/drawing/2014/main" val="1660750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Poisson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 kHz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672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  <a:r>
                        <a:rPr lang="en-US" altLang="zh-CN" dirty="0"/>
                        <a:t>05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489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357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#bins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494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 mins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379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09661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72F148-03C9-4DC6-8DCC-90EBC5CBA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87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89C89-A69B-43DD-B618-DD2F684A2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0F7924-1A71-4EC9-8677-DF24A32E8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en-US" dirty="0"/>
              <a:t>Concepts of self-information, entropy and mutual information</a:t>
            </a:r>
          </a:p>
          <a:p>
            <a:pPr>
              <a:lnSpc>
                <a:spcPct val="200000"/>
              </a:lnSpc>
            </a:pPr>
            <a:r>
              <a:rPr lang="en-US" dirty="0"/>
              <a:t>TDMI between spike-spike interaction, EEG-</a:t>
            </a:r>
            <a:r>
              <a:rPr lang="en-US" dirty="0" err="1"/>
              <a:t>sEMG</a:t>
            </a:r>
            <a:r>
              <a:rPr lang="en-US" dirty="0"/>
              <a:t> correlation, and its inference of neuronal connecting pattern</a:t>
            </a:r>
          </a:p>
          <a:p>
            <a:pPr>
              <a:lnSpc>
                <a:spcPct val="200000"/>
              </a:lnSpc>
            </a:pPr>
            <a:r>
              <a:rPr lang="en-US" altLang="zh-CN" dirty="0"/>
              <a:t>TDMI between </a:t>
            </a:r>
            <a:r>
              <a:rPr lang="en-US" dirty="0"/>
              <a:t>Gaussian random variables</a:t>
            </a:r>
          </a:p>
          <a:p>
            <a:pPr>
              <a:lnSpc>
                <a:spcPct val="200000"/>
              </a:lnSpc>
            </a:pPr>
            <a:r>
              <a:rPr lang="en-US" dirty="0"/>
              <a:t>TDMI between spike train and local field potential</a:t>
            </a:r>
          </a:p>
        </p:txBody>
      </p:sp>
    </p:spTree>
    <p:extLst>
      <p:ext uri="{BB962C8B-B14F-4D97-AF65-F5344CB8AC3E}">
        <p14:creationId xmlns:p14="http://schemas.microsoft.com/office/powerpoint/2010/main" val="3822795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383F6-00F1-4206-82FD-CD596A6D8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A4293B-984D-4BF2-851B-8E206D7EAF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Define</a:t>
                </a:r>
                <a:r>
                  <a:rPr lang="en-US" altLang="zh-CN" b="1" dirty="0"/>
                  <a:t>: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log</m:t>
                          </m:r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nary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A measure of the uncertainty of a random variable</a:t>
                </a:r>
              </a:p>
              <a:p>
                <a:pPr lvl="1"/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continues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monotonically increasing on N,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/>
                  <a:t> is uniformly distributed</a:t>
                </a:r>
              </a:p>
              <a:p>
                <a:pPr lvl="1"/>
                <a:r>
                  <a:rPr lang="en-US" dirty="0"/>
                  <a:t>Additivity: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A4293B-984D-4BF2-851B-8E206D7EAF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33929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8752C-D305-48B4-B9AF-27F63239DA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22164849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4DB6B-2A24-4198-A103-6622487F4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481" y="815385"/>
            <a:ext cx="2445806" cy="595513"/>
          </a:xfrm>
        </p:spPr>
        <p:txBody>
          <a:bodyPr>
            <a:normAutofit/>
          </a:bodyPr>
          <a:lstStyle/>
          <a:p>
            <a:r>
              <a:rPr lang="en-US" sz="3600" dirty="0"/>
              <a:t>Robustness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9EA3F1-2266-4AC8-85AC-6F4B56E2CC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13668" y="640745"/>
            <a:ext cx="7154210" cy="944794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C0B6"/>
                </a:solidFill>
              </a:rPr>
              <a:t>Fix</a:t>
            </a:r>
            <a:r>
              <a:rPr lang="en-US" sz="2000" dirty="0"/>
              <a:t> the product </a:t>
            </a:r>
            <a:r>
              <a:rPr lang="en-US" sz="2000" dirty="0">
                <a:solidFill>
                  <a:srgbClr val="00C0B6"/>
                </a:solidFill>
              </a:rPr>
              <a:t>of Poisson driving rate </a:t>
            </a:r>
            <a:r>
              <a:rPr lang="en-US" sz="2000" dirty="0"/>
              <a:t>and </a:t>
            </a:r>
            <a:r>
              <a:rPr lang="en-US" sz="2000" dirty="0">
                <a:solidFill>
                  <a:srgbClr val="00C0B6"/>
                </a:solidFill>
              </a:rPr>
              <a:t>feedforward strength</a:t>
            </a:r>
            <a:r>
              <a:rPr lang="en-US" sz="2000" dirty="0"/>
              <a:t>. Change the Poisson driving rate and investigate the change of mutual information pattern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5282DC-0599-4514-9F48-9D55F8AFC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152" y="1906120"/>
            <a:ext cx="3550361" cy="26627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229361C-AD9C-4381-B135-A518147E8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04" y="1906120"/>
            <a:ext cx="3550361" cy="26627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0494242-4ECB-44A7-8519-F2A68CA66DE9}"/>
              </a:ext>
            </a:extLst>
          </p:cNvPr>
          <p:cNvSpPr txBox="1"/>
          <p:nvPr/>
        </p:nvSpPr>
        <p:spPr>
          <a:xfrm>
            <a:off x="5609784" y="4776298"/>
            <a:ext cx="1003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0.15 kHz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D082E0-E254-4F83-A551-713436CDAC4E}"/>
              </a:ext>
            </a:extLst>
          </p:cNvPr>
          <p:cNvSpPr txBox="1"/>
          <p:nvPr/>
        </p:nvSpPr>
        <p:spPr>
          <a:xfrm>
            <a:off x="1963544" y="4779220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1.5 kHz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D1DD8F-6C56-4F20-8FB7-934214501FA0}"/>
              </a:ext>
            </a:extLst>
          </p:cNvPr>
          <p:cNvSpPr txBox="1"/>
          <p:nvPr/>
        </p:nvSpPr>
        <p:spPr>
          <a:xfrm>
            <a:off x="9220758" y="4776298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 kHz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4FC55BE-A2CB-4F95-BAA5-F37E4D9B6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178" y="1906120"/>
            <a:ext cx="3550361" cy="2662770"/>
          </a:xfrm>
          <a:prstGeom prst="rect">
            <a:avLst/>
          </a:prstGeom>
        </p:spPr>
      </p:pic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08591446-A153-41A8-9BC0-7166BE8651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529110"/>
              </p:ext>
            </p:extLst>
          </p:nvPr>
        </p:nvGraphicFramePr>
        <p:xfrm>
          <a:off x="4269178" y="5154265"/>
          <a:ext cx="3301606" cy="148336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098734">
                  <a:extLst>
                    <a:ext uri="{9D8B030D-6E8A-4147-A177-3AD203B41FA5}">
                      <a16:colId xmlns:a16="http://schemas.microsoft.com/office/drawing/2014/main" val="3268484080"/>
                    </a:ext>
                  </a:extLst>
                </a:gridCol>
                <a:gridCol w="1202872">
                  <a:extLst>
                    <a:ext uri="{9D8B030D-6E8A-4147-A177-3AD203B41FA5}">
                      <a16:colId xmlns:a16="http://schemas.microsoft.com/office/drawing/2014/main" val="1660750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494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#bins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379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 mins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90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Synaptic Strength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761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17309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65A3C9-B157-4C05-B534-267002D77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71" y="83158"/>
            <a:ext cx="4185558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Direct calculation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53AA47C-ECC1-4C66-A7DF-A8275C678337}"/>
              </a:ext>
            </a:extLst>
          </p:cNvPr>
          <p:cNvSpPr txBox="1">
            <a:spLocks/>
          </p:cNvSpPr>
          <p:nvPr/>
        </p:nvSpPr>
        <p:spPr>
          <a:xfrm>
            <a:off x="3965997" y="591864"/>
            <a:ext cx="8068236" cy="1633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/>
              <a:t>Relation between synaptic strength and values of maximum mutual information</a:t>
            </a:r>
          </a:p>
          <a:p>
            <a:pPr>
              <a:buFont typeface="Wingdings 2" charset="2"/>
              <a:buChar char=""/>
            </a:pPr>
            <a:r>
              <a:rPr lang="en-US" sz="1600" dirty="0"/>
              <a:t>Synaptic strength ranging from 0.001 to 0.0145</a:t>
            </a:r>
          </a:p>
          <a:p>
            <a:pPr>
              <a:buFont typeface="Wingdings 2" charset="2"/>
              <a:buChar char=""/>
            </a:pPr>
            <a:r>
              <a:rPr lang="en-US" sz="1600" dirty="0"/>
              <a:t>Mean firing rate for presynaptic neuron is 25.5 Hz</a:t>
            </a:r>
          </a:p>
          <a:p>
            <a:pPr>
              <a:buFont typeface="Wingdings 2" charset="2"/>
              <a:buChar char=""/>
            </a:pPr>
            <a:r>
              <a:rPr lang="en-US" sz="1600" dirty="0"/>
              <a:t>Mean firing rate for postsynaptic neuron is ranging from 25.32 Hz to 28.06 Hz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9C5CA6-F23C-4B37-9704-B16C29FE1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997" y="2225577"/>
            <a:ext cx="5852172" cy="43251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A523ED-6998-4465-9DD4-B1944EAD3155}"/>
                  </a:ext>
                </a:extLst>
              </p:cNvPr>
              <p:cNvSpPr txBox="1"/>
              <p:nvPr/>
            </p:nvSpPr>
            <p:spPr>
              <a:xfrm>
                <a:off x="6798128" y="3720790"/>
                <a:ext cx="10207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A523ED-6998-4465-9DD4-B1944EAD3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128" y="3720790"/>
                <a:ext cx="1020729" cy="276999"/>
              </a:xfrm>
              <a:prstGeom prst="rect">
                <a:avLst/>
              </a:prstGeom>
              <a:blipFill>
                <a:blip r:embed="rId3"/>
                <a:stretch>
                  <a:fillRect l="-4762" t="-4348" r="-238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E331794D-6B4B-41AB-8610-23D757ED8139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41010" y="1761619"/>
          <a:ext cx="3201049" cy="111252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610203">
                  <a:extLst>
                    <a:ext uri="{9D8B030D-6E8A-4147-A177-3AD203B41FA5}">
                      <a16:colId xmlns:a16="http://schemas.microsoft.com/office/drawing/2014/main" val="3268484080"/>
                    </a:ext>
                  </a:extLst>
                </a:gridCol>
                <a:gridCol w="1590846">
                  <a:extLst>
                    <a:ext uri="{9D8B030D-6E8A-4147-A177-3AD203B41FA5}">
                      <a16:colId xmlns:a16="http://schemas.microsoft.com/office/drawing/2014/main" val="1660750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672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#bins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489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 mins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35713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B2526A2-7F06-4538-AA8B-295D71F3E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286" y="3297400"/>
            <a:ext cx="1939090" cy="14543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E8745A-3B98-4F71-AA9A-89CD2BEE0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5031" y="4915322"/>
            <a:ext cx="1939090" cy="14543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9DC43B-1016-45D8-99D4-0CE32501EB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1484" y="2225577"/>
            <a:ext cx="2064083" cy="154806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3842A2-547D-4C18-A028-F77CB935737F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344121" y="5642481"/>
            <a:ext cx="1559893" cy="2596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EAF442-C318-4F7C-AB8A-2418CCD5754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343376" y="4024559"/>
            <a:ext cx="1707595" cy="18775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E490466-3D39-4441-A574-0BF39E895C84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9046029" y="2982295"/>
            <a:ext cx="625455" cy="173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9226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EDF5E059-7578-480C-939A-57A363442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43" y="1340641"/>
            <a:ext cx="5568957" cy="4176718"/>
          </a:xfrm>
          <a:prstGeom prst="rect">
            <a:avLst/>
          </a:prstGeom>
        </p:spPr>
      </p:pic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48C9FC82-070C-477E-B4CD-74E3064ACB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40641"/>
            <a:ext cx="5568957" cy="41767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2543CA-DC5C-450E-94D9-0E2FA87AA9C7}"/>
              </a:ext>
            </a:extLst>
          </p:cNvPr>
          <p:cNvSpPr txBox="1"/>
          <p:nvPr/>
        </p:nvSpPr>
        <p:spPr>
          <a:xfrm>
            <a:off x="2413561" y="1155975"/>
            <a:ext cx="1916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Shifting spike train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68F0BC-60BB-4034-B131-0410B2CFE5CE}"/>
              </a:ext>
            </a:extLst>
          </p:cNvPr>
          <p:cNvSpPr txBox="1"/>
          <p:nvPr/>
        </p:nvSpPr>
        <p:spPr>
          <a:xfrm>
            <a:off x="8061344" y="1155975"/>
            <a:ext cx="163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Shifting current</a:t>
            </a:r>
          </a:p>
        </p:txBody>
      </p:sp>
    </p:spTree>
    <p:extLst>
      <p:ext uri="{BB962C8B-B14F-4D97-AF65-F5344CB8AC3E}">
        <p14:creationId xmlns:p14="http://schemas.microsoft.com/office/powerpoint/2010/main" val="30263228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39BF9-0BD7-47F0-BC6F-EC6C73606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5348"/>
          </a:xfrm>
        </p:spPr>
        <p:txBody>
          <a:bodyPr/>
          <a:lstStyle/>
          <a:p>
            <a:r>
              <a:rPr lang="en-US" dirty="0"/>
              <a:t>TDMI between spike train and </a:t>
            </a:r>
            <a:r>
              <a:rPr lang="en-US" altLang="zh-CN" dirty="0"/>
              <a:t>LFP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66C485-AB06-4AB5-B984-D62BEA425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603" y="1062393"/>
            <a:ext cx="5414167" cy="4060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426741-F8BE-4156-8130-9E1C52DE8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026" y="572772"/>
            <a:ext cx="2668529" cy="20013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397587-30DD-4C71-8FC2-C86C41E094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026" y="2574169"/>
            <a:ext cx="2668529" cy="20013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FCEC89-74B1-409D-964D-0072ED223F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026" y="4575282"/>
            <a:ext cx="2668529" cy="20013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64EA12-0298-4AEE-AEAC-A46D39A99CBE}"/>
              </a:ext>
            </a:extLst>
          </p:cNvPr>
          <p:cNvSpPr txBox="1"/>
          <p:nvPr/>
        </p:nvSpPr>
        <p:spPr>
          <a:xfrm>
            <a:off x="7658878" y="1388804"/>
            <a:ext cx="152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Cross network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4FCAF2-F7F7-4927-B636-4EE8FD871309}"/>
              </a:ext>
            </a:extLst>
          </p:cNvPr>
          <p:cNvSpPr txBox="1"/>
          <p:nvPr/>
        </p:nvSpPr>
        <p:spPr>
          <a:xfrm>
            <a:off x="7655189" y="3390201"/>
            <a:ext cx="1651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Within network</a:t>
            </a:r>
          </a:p>
          <a:p>
            <a:r>
              <a:rPr lang="en-US" dirty="0"/>
              <a:t>Connected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484D77-5859-416C-8373-C5E0A355EF5B}"/>
              </a:ext>
            </a:extLst>
          </p:cNvPr>
          <p:cNvSpPr txBox="1"/>
          <p:nvPr/>
        </p:nvSpPr>
        <p:spPr>
          <a:xfrm>
            <a:off x="7655189" y="5391314"/>
            <a:ext cx="1651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Within network</a:t>
            </a:r>
          </a:p>
          <a:p>
            <a:r>
              <a:rPr lang="en-US" dirty="0"/>
              <a:t>Disconnected</a:t>
            </a:r>
          </a:p>
        </p:txBody>
      </p:sp>
      <p:graphicFrame>
        <p:nvGraphicFramePr>
          <p:cNvPr id="14" name="Content Placeholder 3">
            <a:extLst>
              <a:ext uri="{FF2B5EF4-FFF2-40B4-BE49-F238E27FC236}">
                <a16:creationId xmlns:a16="http://schemas.microsoft.com/office/drawing/2014/main" id="{B41454B3-AC39-4BD6-96D0-AD5E3E4087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354244"/>
              </p:ext>
            </p:extLst>
          </p:nvPr>
        </p:nvGraphicFramePr>
        <p:xfrm>
          <a:off x="455189" y="5197370"/>
          <a:ext cx="7200000" cy="148336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200000">
                  <a:extLst>
                    <a:ext uri="{9D8B030D-6E8A-4147-A177-3AD203B41FA5}">
                      <a16:colId xmlns:a16="http://schemas.microsoft.com/office/drawing/2014/main" val="3268484080"/>
                    </a:ext>
                  </a:extLst>
                </a:gridCol>
                <a:gridCol w="1200000">
                  <a:extLst>
                    <a:ext uri="{9D8B030D-6E8A-4147-A177-3AD203B41FA5}">
                      <a16:colId xmlns:a16="http://schemas.microsoft.com/office/drawing/2014/main" val="166075053"/>
                    </a:ext>
                  </a:extLst>
                </a:gridCol>
                <a:gridCol w="1300208">
                  <a:extLst>
                    <a:ext uri="{9D8B030D-6E8A-4147-A177-3AD203B41FA5}">
                      <a16:colId xmlns:a16="http://schemas.microsoft.com/office/drawing/2014/main" val="1446582047"/>
                    </a:ext>
                  </a:extLst>
                </a:gridCol>
                <a:gridCol w="1099792">
                  <a:extLst>
                    <a:ext uri="{9D8B030D-6E8A-4147-A177-3AD203B41FA5}">
                      <a16:colId xmlns:a16="http://schemas.microsoft.com/office/drawing/2014/main" val="779730968"/>
                    </a:ext>
                  </a:extLst>
                </a:gridCol>
                <a:gridCol w="1200000">
                  <a:extLst>
                    <a:ext uri="{9D8B030D-6E8A-4147-A177-3AD203B41FA5}">
                      <a16:colId xmlns:a16="http://schemas.microsoft.com/office/drawing/2014/main" val="1563773915"/>
                    </a:ext>
                  </a:extLst>
                </a:gridCol>
                <a:gridCol w="1200000">
                  <a:extLst>
                    <a:ext uri="{9D8B030D-6E8A-4147-A177-3AD203B41FA5}">
                      <a16:colId xmlns:a16="http://schemas.microsoft.com/office/drawing/2014/main" val="1882563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#neuron(pre)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#neuron(post)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73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Poisson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1.3 kHz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Con Density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672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0.0</a:t>
                      </a:r>
                      <a:r>
                        <a:rPr lang="en-US" altLang="zh-CN" sz="1400" b="0" dirty="0"/>
                        <a:t>05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Con </a:t>
                      </a:r>
                      <a:r>
                        <a:rPr lang="en-US" sz="1400" b="1" dirty="0" err="1">
                          <a:solidFill>
                            <a:schemeClr val="bg1"/>
                          </a:solidFill>
                        </a:rPr>
                        <a:t>Prob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err="1">
                          <a:solidFill>
                            <a:schemeClr val="bg1"/>
                          </a:solidFill>
                        </a:rPr>
                        <a:t>dt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 </a:t>
                      </a:r>
                      <a:r>
                        <a:rPr lang="en-US" sz="1400" dirty="0" err="1"/>
                        <a:t>ms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489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0.005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T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600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#bins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357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6653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AA62A-5DF4-4AA3-82D6-96557FB93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information(MI)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7B379-3709-4024-BC9E-BF486E548D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Define</a:t>
                </a:r>
                <a:r>
                  <a:rPr lang="en-US" altLang="zh-CN" b="1" dirty="0"/>
                  <a:t>: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f>
                                <m:f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n-US" altLang="zh-CN" dirty="0"/>
                  <a:t>if X and Y are independent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7B379-3709-4024-BC9E-BF486E548D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2593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8478D-76F4-45BE-A3B1-F972443C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Time-delayed Mutual information(TDMI)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005D83-8F23-4CFD-B3EA-C4A7064D7D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1842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);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d>
                      <m:r>
                        <a:rPr lang="en-US" sz="2400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f>
                                <m:f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005D83-8F23-4CFD-B3EA-C4A7064D7D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18427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E4479E1-0C62-4BB2-B6AA-E75318916B4C}"/>
              </a:ext>
            </a:extLst>
          </p:cNvPr>
          <p:cNvGrpSpPr/>
          <p:nvPr/>
        </p:nvGrpSpPr>
        <p:grpSpPr>
          <a:xfrm>
            <a:off x="2314982" y="4229429"/>
            <a:ext cx="7562036" cy="2263446"/>
            <a:chOff x="2146002" y="4229429"/>
            <a:chExt cx="7562036" cy="226344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AEAA169-C67F-4F80-B627-183C0D00BBF8}"/>
                </a:ext>
              </a:extLst>
            </p:cNvPr>
            <p:cNvSpPr/>
            <p:nvPr/>
          </p:nvSpPr>
          <p:spPr>
            <a:xfrm>
              <a:off x="2393302" y="4706511"/>
              <a:ext cx="232188" cy="26133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92D514D-955C-4AD0-A66C-AB47F2145AFB}"/>
                </a:ext>
              </a:extLst>
            </p:cNvPr>
            <p:cNvSpPr/>
            <p:nvPr/>
          </p:nvSpPr>
          <p:spPr>
            <a:xfrm>
              <a:off x="4095102" y="4706511"/>
              <a:ext cx="232188" cy="26133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561A410-1F79-4F87-9613-4A3C63EF32F9}"/>
                </a:ext>
              </a:extLst>
            </p:cNvPr>
            <p:cNvSpPr/>
            <p:nvPr/>
          </p:nvSpPr>
          <p:spPr>
            <a:xfrm>
              <a:off x="2393302" y="5717672"/>
              <a:ext cx="232188" cy="26133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44C30D9-662C-48E4-BD81-55020A1F0BDA}"/>
                </a:ext>
              </a:extLst>
            </p:cNvPr>
            <p:cNvSpPr/>
            <p:nvPr/>
          </p:nvSpPr>
          <p:spPr>
            <a:xfrm>
              <a:off x="4095102" y="5717672"/>
              <a:ext cx="232188" cy="26133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17DD27C-2518-4B2D-9753-CE373A638934}"/>
                </a:ext>
              </a:extLst>
            </p:cNvPr>
            <p:cNvSpPr/>
            <p:nvPr/>
          </p:nvSpPr>
          <p:spPr>
            <a:xfrm>
              <a:off x="5683159" y="4711437"/>
              <a:ext cx="232188" cy="26133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4326BD1-B844-4C3A-8C98-1D0CD38D0D67}"/>
                </a:ext>
              </a:extLst>
            </p:cNvPr>
            <p:cNvSpPr/>
            <p:nvPr/>
          </p:nvSpPr>
          <p:spPr>
            <a:xfrm>
              <a:off x="5683159" y="5722598"/>
              <a:ext cx="232188" cy="26133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ABCE04A-D937-491C-8BC4-BB0B3FB97EC2}"/>
                </a:ext>
              </a:extLst>
            </p:cNvPr>
            <p:cNvSpPr/>
            <p:nvPr/>
          </p:nvSpPr>
          <p:spPr>
            <a:xfrm>
              <a:off x="7441924" y="4706511"/>
              <a:ext cx="232188" cy="26133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72838ED-8F6D-4BD3-8DE5-323BC782967D}"/>
                </a:ext>
              </a:extLst>
            </p:cNvPr>
            <p:cNvSpPr/>
            <p:nvPr/>
          </p:nvSpPr>
          <p:spPr>
            <a:xfrm>
              <a:off x="7441924" y="5717672"/>
              <a:ext cx="232188" cy="26133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F6FA7C5-1E48-4FE5-850A-C862DACF334C}"/>
                </a:ext>
              </a:extLst>
            </p:cNvPr>
            <p:cNvSpPr/>
            <p:nvPr/>
          </p:nvSpPr>
          <p:spPr>
            <a:xfrm>
              <a:off x="9233160" y="4688406"/>
              <a:ext cx="232188" cy="26133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775C760-AD1A-4AC8-877D-8DBD2A3A0906}"/>
                </a:ext>
              </a:extLst>
            </p:cNvPr>
            <p:cNvSpPr/>
            <p:nvPr/>
          </p:nvSpPr>
          <p:spPr>
            <a:xfrm>
              <a:off x="9233160" y="5699567"/>
              <a:ext cx="232188" cy="26133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380EE0B-6A3D-472F-A2B8-777BCED25526}"/>
                    </a:ext>
                  </a:extLst>
                </p:cNvPr>
                <p:cNvSpPr txBox="1"/>
                <p:nvPr/>
              </p:nvSpPr>
              <p:spPr>
                <a:xfrm>
                  <a:off x="5550274" y="4229429"/>
                  <a:ext cx="4979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380EE0B-6A3D-472F-A2B8-777BCED255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0274" y="4229429"/>
                  <a:ext cx="497957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34CEC082-1A22-42B6-B3BF-67DFB2F7B364}"/>
                    </a:ext>
                  </a:extLst>
                </p:cNvPr>
                <p:cNvSpPr txBox="1"/>
                <p:nvPr/>
              </p:nvSpPr>
              <p:spPr>
                <a:xfrm>
                  <a:off x="5572166" y="6123543"/>
                  <a:ext cx="4605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34CEC082-1A22-42B6-B3BF-67DFB2F7B3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2166" y="6123543"/>
                  <a:ext cx="46057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A281D3CD-329F-4DE0-BED2-ED9405B80F33}"/>
                    </a:ext>
                  </a:extLst>
                </p:cNvPr>
                <p:cNvSpPr txBox="1"/>
                <p:nvPr/>
              </p:nvSpPr>
              <p:spPr>
                <a:xfrm>
                  <a:off x="7199233" y="4229429"/>
                  <a:ext cx="7175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A281D3CD-329F-4DE0-BED2-ED9405B80F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9233" y="4229429"/>
                  <a:ext cx="71756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23BA4B67-250A-4048-814E-06D52C1AC4E5}"/>
                    </a:ext>
                  </a:extLst>
                </p:cNvPr>
                <p:cNvSpPr txBox="1"/>
                <p:nvPr/>
              </p:nvSpPr>
              <p:spPr>
                <a:xfrm>
                  <a:off x="8990469" y="4229429"/>
                  <a:ext cx="7175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23BA4B67-250A-4048-814E-06D52C1AC4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0469" y="4229429"/>
                  <a:ext cx="71756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A948CC47-8828-44F7-812F-796F9014B239}"/>
                    </a:ext>
                  </a:extLst>
                </p:cNvPr>
                <p:cNvSpPr txBox="1"/>
                <p:nvPr/>
              </p:nvSpPr>
              <p:spPr>
                <a:xfrm>
                  <a:off x="3852411" y="4229429"/>
                  <a:ext cx="7175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A948CC47-8828-44F7-812F-796F9014B2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2411" y="4229429"/>
                  <a:ext cx="71756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C6A883F-96CB-48F2-ADD5-45880ED34C42}"/>
                    </a:ext>
                  </a:extLst>
                </p:cNvPr>
                <p:cNvSpPr txBox="1"/>
                <p:nvPr/>
              </p:nvSpPr>
              <p:spPr>
                <a:xfrm>
                  <a:off x="2150611" y="4229429"/>
                  <a:ext cx="7175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C6A883F-96CB-48F2-ADD5-45880ED34C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0611" y="4229429"/>
                  <a:ext cx="71756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A900D1F-1DB5-407B-9C44-8C363078149C}"/>
                    </a:ext>
                  </a:extLst>
                </p:cNvPr>
                <p:cNvSpPr txBox="1"/>
                <p:nvPr/>
              </p:nvSpPr>
              <p:spPr>
                <a:xfrm>
                  <a:off x="7199233" y="6123543"/>
                  <a:ext cx="6801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A900D1F-1DB5-407B-9C44-8C3630781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9233" y="6123543"/>
                  <a:ext cx="68018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E29FB84-08CA-4DC1-98A1-21DCD7AC9112}"/>
                    </a:ext>
                  </a:extLst>
                </p:cNvPr>
                <p:cNvSpPr txBox="1"/>
                <p:nvPr/>
              </p:nvSpPr>
              <p:spPr>
                <a:xfrm>
                  <a:off x="8990468" y="6123543"/>
                  <a:ext cx="6801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E29FB84-08CA-4DC1-98A1-21DCD7AC91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0468" y="6123543"/>
                  <a:ext cx="68018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2F981DA8-DC3D-4103-BC6E-E51E91589D6F}"/>
                    </a:ext>
                  </a:extLst>
                </p:cNvPr>
                <p:cNvSpPr txBox="1"/>
                <p:nvPr/>
              </p:nvSpPr>
              <p:spPr>
                <a:xfrm>
                  <a:off x="3852411" y="6123543"/>
                  <a:ext cx="6801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2F981DA8-DC3D-4103-BC6E-E51E91589D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2411" y="6123543"/>
                  <a:ext cx="680186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7C0156D8-0031-45CF-85B9-7EAADBBA13A7}"/>
                    </a:ext>
                  </a:extLst>
                </p:cNvPr>
                <p:cNvSpPr txBox="1"/>
                <p:nvPr/>
              </p:nvSpPr>
              <p:spPr>
                <a:xfrm>
                  <a:off x="2146002" y="6123543"/>
                  <a:ext cx="6801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7C0156D8-0031-45CF-85B9-7EAADBBA13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6002" y="6123543"/>
                  <a:ext cx="680186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78D8581-C8AF-4DDD-94BB-1BDCE1E53349}"/>
                </a:ext>
              </a:extLst>
            </p:cNvPr>
            <p:cNvCxnSpPr/>
            <p:nvPr/>
          </p:nvCxnSpPr>
          <p:spPr>
            <a:xfrm>
              <a:off x="5810138" y="5062186"/>
              <a:ext cx="0" cy="57150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523EA447-E686-4F3C-8F4A-5EF3E8CE0F17}"/>
                </a:ext>
              </a:extLst>
            </p:cNvPr>
            <p:cNvCxnSpPr/>
            <p:nvPr/>
          </p:nvCxnSpPr>
          <p:spPr>
            <a:xfrm>
              <a:off x="5978311" y="5013200"/>
              <a:ext cx="1409700" cy="686367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A6A82B64-C1D9-4419-B35D-B2318D3832B7}"/>
                </a:ext>
              </a:extLst>
            </p:cNvPr>
            <p:cNvCxnSpPr/>
            <p:nvPr/>
          </p:nvCxnSpPr>
          <p:spPr>
            <a:xfrm flipH="1">
              <a:off x="4378111" y="5017968"/>
              <a:ext cx="1262743" cy="61571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B7601AA-C28F-4138-A134-4BAD14A30D59}"/>
                </a:ext>
              </a:extLst>
            </p:cNvPr>
            <p:cNvCxnSpPr>
              <a:cxnSpLocks/>
            </p:cNvCxnSpPr>
            <p:nvPr/>
          </p:nvCxnSpPr>
          <p:spPr>
            <a:xfrm>
              <a:off x="6172439" y="4942424"/>
              <a:ext cx="2973615" cy="75714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F130162B-5EA7-4253-809C-8AE86E71A1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64424" y="4882571"/>
              <a:ext cx="2761643" cy="78107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AB3F50D1-157D-42B0-AD71-C2F2D05924AE}"/>
                    </a:ext>
                  </a:extLst>
                </p:cNvPr>
                <p:cNvSpPr txBox="1"/>
                <p:nvPr/>
              </p:nvSpPr>
              <p:spPr>
                <a:xfrm>
                  <a:off x="5446029" y="5202542"/>
                  <a:ext cx="7779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AB3F50D1-157D-42B0-AD71-C2F2D05924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6029" y="5202542"/>
                  <a:ext cx="777905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07FECDC-4C09-4287-95FA-F73549F781BB}"/>
                    </a:ext>
                  </a:extLst>
                </p:cNvPr>
                <p:cNvSpPr txBox="1"/>
                <p:nvPr/>
              </p:nvSpPr>
              <p:spPr>
                <a:xfrm>
                  <a:off x="6341724" y="5202542"/>
                  <a:ext cx="7779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07FECDC-4C09-4287-95FA-F73549F781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1724" y="5202542"/>
                  <a:ext cx="777905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DB110706-397A-4570-964D-A57AE45672D5}"/>
                    </a:ext>
                  </a:extLst>
                </p:cNvPr>
                <p:cNvSpPr txBox="1"/>
                <p:nvPr/>
              </p:nvSpPr>
              <p:spPr>
                <a:xfrm>
                  <a:off x="4436104" y="5206827"/>
                  <a:ext cx="95103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DB110706-397A-4570-964D-A57AE45672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6104" y="5206827"/>
                  <a:ext cx="951030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CCDF805-01AD-4453-BBF7-C75B5E2AAA6A}"/>
                    </a:ext>
                  </a:extLst>
                </p:cNvPr>
                <p:cNvSpPr txBox="1"/>
                <p:nvPr/>
              </p:nvSpPr>
              <p:spPr>
                <a:xfrm>
                  <a:off x="3219282" y="5202542"/>
                  <a:ext cx="9510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CCDF805-01AD-4453-BBF7-C75B5E2AAA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9282" y="5202542"/>
                  <a:ext cx="951030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522ED938-997D-475A-B276-5B299524567A}"/>
                    </a:ext>
                  </a:extLst>
                </p:cNvPr>
                <p:cNvSpPr txBox="1"/>
                <p:nvPr/>
              </p:nvSpPr>
              <p:spPr>
                <a:xfrm>
                  <a:off x="7489127" y="5202542"/>
                  <a:ext cx="7779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522ED938-997D-475A-B276-5B29952456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9127" y="5202542"/>
                  <a:ext cx="777905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5283C-5708-4AF8-A304-B47DF080D1EC}"/>
                  </a:ext>
                </a:extLst>
              </p:cNvPr>
              <p:cNvSpPr txBox="1"/>
              <p:nvPr/>
            </p:nvSpPr>
            <p:spPr>
              <a:xfrm>
                <a:off x="1726373" y="2997307"/>
                <a:ext cx="8739254" cy="987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random series X and Y,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5283C-5708-4AF8-A304-B47DF080D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373" y="2997307"/>
                <a:ext cx="8739254" cy="987193"/>
              </a:xfrm>
              <a:prstGeom prst="rect">
                <a:avLst/>
              </a:prstGeom>
              <a:blipFill>
                <a:blip r:embed="rId18"/>
                <a:stretch>
                  <a:fillRect l="-558" t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6752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B317C-772D-457E-B371-AB0D0A272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TDMI between spike trains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67BE1B-6246-4012-8A16-BD3D3272CEA1}"/>
              </a:ext>
            </a:extLst>
          </p:cNvPr>
          <p:cNvSpPr/>
          <p:nvPr/>
        </p:nvSpPr>
        <p:spPr>
          <a:xfrm>
            <a:off x="468085" y="5903360"/>
            <a:ext cx="11544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Taghva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A., Song, D., Hampson, R. E.,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Deadwyler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S. A., &amp; Berger, T. W. (2012). </a:t>
            </a:r>
          </a:p>
          <a:p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Determination of Relevant Neuron–Neuron Connections for Neural Prosthetics Using Time-Delayed Mutual Information: Tutorial and Preliminary Results. </a:t>
            </a:r>
            <a:r>
              <a:rPr lang="en-US" sz="1200" i="1" dirty="0">
                <a:solidFill>
                  <a:srgbClr val="222222"/>
                </a:solidFill>
                <a:latin typeface="Arial" panose="020B0604020202020204" pitchFamily="34" charset="0"/>
              </a:rPr>
              <a:t>World neurosurgery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US" sz="1200" i="1" dirty="0">
                <a:solidFill>
                  <a:srgbClr val="222222"/>
                </a:solidFill>
                <a:latin typeface="Arial" panose="020B0604020202020204" pitchFamily="34" charset="0"/>
              </a:rPr>
              <a:t>78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(6), 618-630.</a:t>
            </a: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889BD9-CC5E-4944-9A5F-21DD4D042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919" y="1570449"/>
            <a:ext cx="4351867" cy="4453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91C45A-47E6-44EE-A2B5-44F70D4B6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00971"/>
            <a:ext cx="5774267" cy="30504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7175A3-1794-4C3B-97CD-8ADB042E1619}"/>
              </a:ext>
            </a:extLst>
          </p:cNvPr>
          <p:cNvSpPr txBox="1"/>
          <p:nvPr/>
        </p:nvSpPr>
        <p:spPr>
          <a:xfrm>
            <a:off x="1702297" y="5219700"/>
            <a:ext cx="4393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Spike trains generated by probabilistic model</a:t>
            </a:r>
          </a:p>
        </p:txBody>
      </p:sp>
    </p:spTree>
    <p:extLst>
      <p:ext uri="{BB962C8B-B14F-4D97-AF65-F5344CB8AC3E}">
        <p14:creationId xmlns:p14="http://schemas.microsoft.com/office/powerpoint/2010/main" val="1244087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B317C-772D-457E-B371-AB0D0A272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TDMI between spike trains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67BE1B-6246-4012-8A16-BD3D3272CEA1}"/>
              </a:ext>
            </a:extLst>
          </p:cNvPr>
          <p:cNvSpPr/>
          <p:nvPr/>
        </p:nvSpPr>
        <p:spPr>
          <a:xfrm>
            <a:off x="468085" y="5903360"/>
            <a:ext cx="115443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Taghva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A., Song, D., Hampson, R. E.,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Deadwyler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S. A., &amp; Berger, T. W. (2012). </a:t>
            </a:r>
          </a:p>
          <a:p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Determination of Relevant Neuron–Neuron Connections for Neural Prosthetics Using Time-Delayed Mutual Information: Tutorial and Preliminary Results. 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C251B0-A1D8-4294-BE40-C3720406FF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912"/>
          <a:stretch/>
        </p:blipFill>
        <p:spPr>
          <a:xfrm>
            <a:off x="838200" y="1531026"/>
            <a:ext cx="5412492" cy="40479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DF8159-2CA8-46F8-A108-59592F24EB89}"/>
              </a:ext>
            </a:extLst>
          </p:cNvPr>
          <p:cNvSpPr txBox="1"/>
          <p:nvPr/>
        </p:nvSpPr>
        <p:spPr>
          <a:xfrm>
            <a:off x="7254356" y="2659518"/>
            <a:ext cx="1188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Spike Train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FF05783-4B39-44A8-BACF-276D78FC8BED}"/>
              </a:ext>
            </a:extLst>
          </p:cNvPr>
          <p:cNvSpPr/>
          <p:nvPr/>
        </p:nvSpPr>
        <p:spPr>
          <a:xfrm>
            <a:off x="8604184" y="2691784"/>
            <a:ext cx="794657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CB8BC8-7AC7-48FB-B761-EB778401289D}"/>
              </a:ext>
            </a:extLst>
          </p:cNvPr>
          <p:cNvSpPr txBox="1"/>
          <p:nvPr/>
        </p:nvSpPr>
        <p:spPr>
          <a:xfrm>
            <a:off x="9559754" y="2659518"/>
            <a:ext cx="1450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Integer series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60D3FF-419B-44B1-8806-985171208317}"/>
              </a:ext>
            </a:extLst>
          </p:cNvPr>
          <p:cNvSpPr txBox="1"/>
          <p:nvPr/>
        </p:nvSpPr>
        <p:spPr>
          <a:xfrm>
            <a:off x="8552827" y="2301706"/>
            <a:ext cx="807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coding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BD935C4-22B0-42D1-A014-8188265A9EC8}"/>
              </a:ext>
            </a:extLst>
          </p:cNvPr>
          <p:cNvSpPr/>
          <p:nvPr/>
        </p:nvSpPr>
        <p:spPr>
          <a:xfrm rot="5400000">
            <a:off x="9887880" y="3402577"/>
            <a:ext cx="794657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2628EB-2DA7-458B-B066-B77A43A49925}"/>
              </a:ext>
            </a:extLst>
          </p:cNvPr>
          <p:cNvSpPr txBox="1"/>
          <p:nvPr/>
        </p:nvSpPr>
        <p:spPr>
          <a:xfrm>
            <a:off x="9398841" y="4123541"/>
            <a:ext cx="1954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Optimizing binning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3EE8C26-1779-4DD1-BF6D-BE504F7ECE41}"/>
              </a:ext>
            </a:extLst>
          </p:cNvPr>
          <p:cNvSpPr/>
          <p:nvPr/>
        </p:nvSpPr>
        <p:spPr>
          <a:xfrm rot="10800000">
            <a:off x="8604184" y="4163228"/>
            <a:ext cx="794657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86EA3F-649A-46D0-AA10-83D2AC607BB3}"/>
              </a:ext>
            </a:extLst>
          </p:cNvPr>
          <p:cNvSpPr txBox="1"/>
          <p:nvPr/>
        </p:nvSpPr>
        <p:spPr>
          <a:xfrm>
            <a:off x="7120553" y="4123541"/>
            <a:ext cx="1521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Calculating MI</a:t>
            </a:r>
          </a:p>
        </p:txBody>
      </p:sp>
    </p:spTree>
    <p:extLst>
      <p:ext uri="{BB962C8B-B14F-4D97-AF65-F5344CB8AC3E}">
        <p14:creationId xmlns:p14="http://schemas.microsoft.com/office/powerpoint/2010/main" val="3299261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34D91-4C56-4295-B5B1-F81E5B903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TDMI between EEG and </a:t>
            </a:r>
            <a:r>
              <a:rPr lang="en-US" dirty="0" err="1"/>
              <a:t>sEMG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C2FC43-BF95-4A3E-9FA9-E8834C68C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499" y="2097206"/>
            <a:ext cx="2675467" cy="925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F63658-5A0F-45C8-B8AA-A83450A51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33" y="3429000"/>
            <a:ext cx="2810934" cy="2188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B4CDEB-C799-43E0-AD39-E2BC8001A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119" y="2242590"/>
            <a:ext cx="4113349" cy="30718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6EDC0C-7EB2-4158-8082-4B4068EF7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8620" y="387000"/>
            <a:ext cx="2336800" cy="52305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408C316-CD6A-4980-A33F-E1ACF46004A6}"/>
              </a:ext>
            </a:extLst>
          </p:cNvPr>
          <p:cNvSpPr/>
          <p:nvPr/>
        </p:nvSpPr>
        <p:spPr>
          <a:xfrm>
            <a:off x="690033" y="6073054"/>
            <a:ext cx="106153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Jin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S. H., Lin, P., &amp; Hallett, M. (2010). </a:t>
            </a:r>
          </a:p>
          <a:p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Linear and nonlinear information flow based on time-delayed mutual information method and its application to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corticomuscular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 interaction. 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5211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12153</TotalTime>
  <Words>1728</Words>
  <Application>Microsoft Office PowerPoint</Application>
  <PresentationFormat>Widescreen</PresentationFormat>
  <Paragraphs>462</Paragraphs>
  <Slides>44</Slides>
  <Notes>6</Notes>
  <HiddenSlides>12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等线</vt:lpstr>
      <vt:lpstr>等线 Light</vt:lpstr>
      <vt:lpstr>Arial</vt:lpstr>
      <vt:lpstr>Calibri</vt:lpstr>
      <vt:lpstr>Calibri Light</vt:lpstr>
      <vt:lpstr>Cambria Math</vt:lpstr>
      <vt:lpstr>Consolas</vt:lpstr>
      <vt:lpstr>Wingdings 2</vt:lpstr>
      <vt:lpstr>Office Theme</vt:lpstr>
      <vt:lpstr>Application of TDMI on Analyzing Neural Data</vt:lpstr>
      <vt:lpstr>Outline</vt:lpstr>
      <vt:lpstr>Self-information</vt:lpstr>
      <vt:lpstr>Entropy</vt:lpstr>
      <vt:lpstr>Mutual information(MI)</vt:lpstr>
      <vt:lpstr>Time-delayed Mutual information(TDMI)</vt:lpstr>
      <vt:lpstr>TDMI between spike trains</vt:lpstr>
      <vt:lpstr>TDMI between spike trains</vt:lpstr>
      <vt:lpstr>TDMI between EEG and sEMG</vt:lpstr>
      <vt:lpstr>TDMI infers connectivity patterns</vt:lpstr>
      <vt:lpstr>Mutual information of Gaussian random variables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TDMI between spike train and local field potential(LFP)</vt:lpstr>
      <vt:lpstr>TDMI Estimation</vt:lpstr>
      <vt:lpstr>Paradigm of simulation</vt:lpstr>
      <vt:lpstr>Sample Figure</vt:lpstr>
      <vt:lpstr>PowerPoint Presentation</vt:lpstr>
      <vt:lpstr>PowerPoint Presentation</vt:lpstr>
      <vt:lpstr>One-way Connection</vt:lpstr>
      <vt:lpstr>Neuronal Interaction layout</vt:lpstr>
      <vt:lpstr>PowerPoint Presentation</vt:lpstr>
      <vt:lpstr>TDMI between spike and its own current, voltage and conductance respectively</vt:lpstr>
      <vt:lpstr>PowerPoint Presentation</vt:lpstr>
      <vt:lpstr>Neuronal Interaction layout</vt:lpstr>
      <vt:lpstr>Neuronal Interaction layout</vt:lpstr>
      <vt:lpstr>PowerPoint Presentation</vt:lpstr>
      <vt:lpstr>PowerPoint Presentation</vt:lpstr>
      <vt:lpstr>PowerPoint Presentation</vt:lpstr>
      <vt:lpstr>PowerPoint Presentation</vt:lpstr>
      <vt:lpstr>Bi-directed Connection</vt:lpstr>
      <vt:lpstr>Triple-neuron system</vt:lpstr>
      <vt:lpstr>PowerPoint Presentation</vt:lpstr>
      <vt:lpstr>Summary</vt:lpstr>
      <vt:lpstr>Thanks for your attention</vt:lpstr>
      <vt:lpstr>Robustness </vt:lpstr>
      <vt:lpstr>Direct calculation</vt:lpstr>
      <vt:lpstr>PowerPoint Presentation</vt:lpstr>
      <vt:lpstr>TDMI between spike train and LFP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Studies of TDMI Analysis based on Simulation of IF Neurons</dc:title>
  <dc:creator>Kyle Chen</dc:creator>
  <cp:lastModifiedBy>Chen Kyle</cp:lastModifiedBy>
  <cp:revision>140</cp:revision>
  <dcterms:created xsi:type="dcterms:W3CDTF">2018-02-01T15:32:14Z</dcterms:created>
  <dcterms:modified xsi:type="dcterms:W3CDTF">2018-05-22T15:10:21Z</dcterms:modified>
</cp:coreProperties>
</file>